
<file path=[Content_Types].xml><?xml version="1.0" encoding="utf-8"?>
<Types xmlns="http://schemas.openxmlformats.org/package/2006/content-types">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sldIdLst>
    <p:sldId id="256" r:id="rId2"/>
    <p:sldId id="268" r:id="rId3"/>
    <p:sldId id="269" r:id="rId4"/>
    <p:sldId id="278" r:id="rId5"/>
    <p:sldId id="279" r:id="rId6"/>
    <p:sldId id="280" r:id="rId7"/>
    <p:sldId id="265" r:id="rId8"/>
    <p:sldId id="270" r:id="rId9"/>
    <p:sldId id="271" r:id="rId10"/>
    <p:sldId id="272" r:id="rId11"/>
    <p:sldId id="273" r:id="rId12"/>
    <p:sldId id="274" r:id="rId13"/>
    <p:sldId id="275" r:id="rId14"/>
    <p:sldId id="277" r:id="rId15"/>
    <p:sldId id="276" r:id="rId16"/>
    <p:sldId id="259" r:id="rId17"/>
    <p:sldId id="260" r:id="rId18"/>
    <p:sldId id="261" r:id="rId19"/>
    <p:sldId id="262" r:id="rId20"/>
    <p:sldId id="263" r:id="rId21"/>
    <p:sldId id="264" r:id="rId22"/>
    <p:sldId id="266"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FF9966"/>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6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1050;&#1085;&#1080;&#1075;&#1072;1"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spPr>
        <a:ln>
          <a:noFill/>
        </a:ln>
      </c:spPr>
    </c:backWall>
    <c:plotArea>
      <c:layout>
        <c:manualLayout>
          <c:layoutTarget val="inner"/>
          <c:xMode val="edge"/>
          <c:yMode val="edge"/>
          <c:x val="4.8510448156832475E-2"/>
          <c:y val="0.13127602989190407"/>
          <c:w val="0.9152929065684976"/>
          <c:h val="0.7114306166274672"/>
        </c:manualLayout>
      </c:layout>
      <c:bar3DChart>
        <c:barDir val="col"/>
        <c:grouping val="clustered"/>
        <c:varyColors val="0"/>
        <c:ser>
          <c:idx val="0"/>
          <c:order val="0"/>
          <c:tx>
            <c:strRef>
              <c:f>Лист1!$B$14</c:f>
              <c:strCache>
                <c:ptCount val="1"/>
                <c:pt idx="0">
                  <c:v>Число случаев, выявленнных в отчетном году</c:v>
                </c:pt>
              </c:strCache>
            </c:strRef>
          </c:tx>
          <c:invertIfNegative val="0"/>
          <c:dLbls>
            <c:spPr>
              <a:noFill/>
              <a:ln>
                <a:noFill/>
              </a:ln>
              <a:effectLst/>
            </c:spPr>
            <c:txPr>
              <a:bodyPr/>
              <a:lstStyle/>
              <a:p>
                <a:pPr>
                  <a:defRPr b="1">
                    <a:latin typeface="Arial" pitchFamily="34" charset="0"/>
                    <a:cs typeface="Arial"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Лист1!$A$2:$A$12</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Лист1!$B$2:$B$12</c:f>
              <c:numCache>
                <c:formatCode>General</c:formatCode>
                <c:ptCount val="11"/>
                <c:pt idx="0">
                  <c:v>733</c:v>
                </c:pt>
                <c:pt idx="1">
                  <c:v>990</c:v>
                </c:pt>
                <c:pt idx="2">
                  <c:v>881</c:v>
                </c:pt>
                <c:pt idx="3">
                  <c:v>1072</c:v>
                </c:pt>
                <c:pt idx="4">
                  <c:v>1069</c:v>
                </c:pt>
                <c:pt idx="5">
                  <c:v>1196</c:v>
                </c:pt>
                <c:pt idx="6">
                  <c:v>1223</c:v>
                </c:pt>
                <c:pt idx="7">
                  <c:v>1533</c:v>
                </c:pt>
                <c:pt idx="8">
                  <c:v>1811</c:v>
                </c:pt>
                <c:pt idx="9">
                  <c:v>2305</c:v>
                </c:pt>
                <c:pt idx="10">
                  <c:v>2391</c:v>
                </c:pt>
              </c:numCache>
            </c:numRef>
          </c:val>
        </c:ser>
        <c:dLbls>
          <c:showLegendKey val="0"/>
          <c:showVal val="0"/>
          <c:showCatName val="0"/>
          <c:showSerName val="0"/>
          <c:showPercent val="0"/>
          <c:showBubbleSize val="0"/>
        </c:dLbls>
        <c:gapWidth val="150"/>
        <c:shape val="box"/>
        <c:axId val="156594448"/>
        <c:axId val="156596880"/>
        <c:axId val="0"/>
      </c:bar3DChart>
      <c:catAx>
        <c:axId val="156594448"/>
        <c:scaling>
          <c:orientation val="minMax"/>
        </c:scaling>
        <c:delete val="0"/>
        <c:axPos val="b"/>
        <c:numFmt formatCode="General" sourceLinked="1"/>
        <c:majorTickMark val="out"/>
        <c:minorTickMark val="none"/>
        <c:tickLblPos val="nextTo"/>
        <c:txPr>
          <a:bodyPr/>
          <a:lstStyle/>
          <a:p>
            <a:pPr>
              <a:defRPr sz="1050" b="1">
                <a:latin typeface="Arial" pitchFamily="34" charset="0"/>
                <a:cs typeface="Arial" pitchFamily="34" charset="0"/>
              </a:defRPr>
            </a:pPr>
            <a:endParaRPr lang="de-DE"/>
          </a:p>
        </c:txPr>
        <c:crossAx val="156596880"/>
        <c:crosses val="autoZero"/>
        <c:auto val="1"/>
        <c:lblAlgn val="ctr"/>
        <c:lblOffset val="100"/>
        <c:noMultiLvlLbl val="0"/>
      </c:catAx>
      <c:valAx>
        <c:axId val="156596880"/>
        <c:scaling>
          <c:orientation val="minMax"/>
        </c:scaling>
        <c:delete val="0"/>
        <c:axPos val="l"/>
        <c:majorGridlines/>
        <c:numFmt formatCode="General" sourceLinked="1"/>
        <c:majorTickMark val="out"/>
        <c:minorTickMark val="none"/>
        <c:tickLblPos val="nextTo"/>
        <c:crossAx val="156594448"/>
        <c:crosses val="autoZero"/>
        <c:crossBetween val="between"/>
      </c:valAx>
    </c:plotArea>
    <c:legend>
      <c:legendPos val="r"/>
      <c:legendEntry>
        <c:idx val="0"/>
        <c:txPr>
          <a:bodyPr/>
          <a:lstStyle/>
          <a:p>
            <a:pPr>
              <a:defRPr b="1">
                <a:latin typeface="Arial" pitchFamily="34" charset="0"/>
                <a:cs typeface="Arial" pitchFamily="34" charset="0"/>
              </a:defRPr>
            </a:pPr>
            <a:endParaRPr lang="de-DE"/>
          </a:p>
        </c:txPr>
      </c:legendEntry>
      <c:layout>
        <c:manualLayout>
          <c:xMode val="edge"/>
          <c:yMode val="edge"/>
          <c:x val="4.4393905307291162E-2"/>
          <c:y val="8.2753973935076372E-2"/>
          <c:w val="0.44478358387019812"/>
          <c:h val="8.117303518878323E-2"/>
        </c:manualLayout>
      </c:layout>
      <c:overlay val="0"/>
      <c:txPr>
        <a:bodyPr/>
        <a:lstStyle/>
        <a:p>
          <a:pPr>
            <a:defRPr>
              <a:latin typeface="Arial" pitchFamily="34" charset="0"/>
              <a:cs typeface="Arial" pitchFamily="34" charset="0"/>
            </a:defRPr>
          </a:pPr>
          <a:endParaRPr lang="de-DE"/>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itchFamily="34" charset="0"/>
                <a:cs typeface="Arial" pitchFamily="34" charset="0"/>
              </a:defRPr>
            </a:pPr>
            <a:r>
              <a:rPr lang="ru-RU" sz="1000" dirty="0">
                <a:latin typeface="Arial" pitchFamily="34" charset="0"/>
                <a:cs typeface="Arial" pitchFamily="34" charset="0"/>
              </a:rPr>
              <a:t>Показатель заболеваемости (на 100 тыс. населения)</a:t>
            </a:r>
          </a:p>
        </c:rich>
      </c:tx>
      <c:layout>
        <c:manualLayout>
          <c:xMode val="edge"/>
          <c:yMode val="edge"/>
          <c:x val="1.8386301304212385E-2"/>
          <c:y val="0.19051711605282357"/>
        </c:manualLayout>
      </c:layout>
      <c:overlay val="0"/>
    </c:title>
    <c:autoTitleDeleted val="0"/>
    <c:plotArea>
      <c:layout>
        <c:manualLayout>
          <c:layoutTarget val="inner"/>
          <c:xMode val="edge"/>
          <c:yMode val="edge"/>
          <c:x val="9.10301905452771E-4"/>
          <c:y val="9.9195440084974516E-3"/>
          <c:w val="0.95866355760597222"/>
          <c:h val="0.91919191919191923"/>
        </c:manualLayout>
      </c:layout>
      <c:lineChart>
        <c:grouping val="stacked"/>
        <c:varyColors val="0"/>
        <c:ser>
          <c:idx val="0"/>
          <c:order val="0"/>
          <c:tx>
            <c:strRef>
              <c:f>Лист1!$B$15</c:f>
              <c:strCache>
                <c:ptCount val="1"/>
                <c:pt idx="0">
                  <c:v>Показатель заболеваемости (на 100 тыс. населения)</c:v>
                </c:pt>
              </c:strCache>
            </c:strRef>
          </c:tx>
          <c:marker>
            <c:symbol val="none"/>
          </c:marker>
          <c:dLbls>
            <c:dLbl>
              <c:idx val="0"/>
              <c:layout>
                <c:manualLayout>
                  <c:x val="-2.4426079596471112E-2"/>
                  <c:y val="-6.611570247933885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5699654794842398E-2"/>
                  <c:y val="-3.673094582185493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547150396742557E-2"/>
                  <c:y val="-5.142332415059690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941796395385288E-2"/>
                  <c:y val="-4.40771349862259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0062867195656751E-2"/>
                  <c:y val="-5.50964187327823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8183937995928207E-2"/>
                  <c:y val="-4.40771349862259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9457513194299486E-2"/>
                  <c:y val="-4.040432962408626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8852159192942224E-2"/>
                  <c:y val="-5.50964187327823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8246805191584906E-2"/>
                  <c:y val="-3.673094582185493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6.9520380389956254E-2"/>
                  <c:y val="-3.673094582185493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9457513194299486E-2"/>
                  <c:y val="-4.407713498622591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latin typeface="Arial" pitchFamily="34" charset="0"/>
                    <a:cs typeface="Arial"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Лист1!$C$2:$C$12</c:f>
              <c:numCache>
                <c:formatCode>General</c:formatCode>
                <c:ptCount val="11"/>
                <c:pt idx="0">
                  <c:v>7.6</c:v>
                </c:pt>
                <c:pt idx="1">
                  <c:v>10.199999999999999</c:v>
                </c:pt>
                <c:pt idx="2">
                  <c:v>9</c:v>
                </c:pt>
                <c:pt idx="3">
                  <c:v>11.1</c:v>
                </c:pt>
                <c:pt idx="4">
                  <c:v>11.1</c:v>
                </c:pt>
                <c:pt idx="5">
                  <c:v>12.5</c:v>
                </c:pt>
                <c:pt idx="6">
                  <c:v>12.9</c:v>
                </c:pt>
                <c:pt idx="7">
                  <c:v>16.2</c:v>
                </c:pt>
                <c:pt idx="8">
                  <c:v>19.100000000000001</c:v>
                </c:pt>
                <c:pt idx="9">
                  <c:v>24.3</c:v>
                </c:pt>
                <c:pt idx="10">
                  <c:v>25.2</c:v>
                </c:pt>
              </c:numCache>
            </c:numRef>
          </c:val>
          <c:smooth val="0"/>
        </c:ser>
        <c:dLbls>
          <c:showLegendKey val="0"/>
          <c:showVal val="0"/>
          <c:showCatName val="0"/>
          <c:showSerName val="0"/>
          <c:showPercent val="0"/>
          <c:showBubbleSize val="0"/>
        </c:dLbls>
        <c:smooth val="0"/>
        <c:axId val="156451864"/>
        <c:axId val="156452248"/>
      </c:lineChart>
      <c:catAx>
        <c:axId val="156451864"/>
        <c:scaling>
          <c:orientation val="minMax"/>
        </c:scaling>
        <c:delete val="1"/>
        <c:axPos val="b"/>
        <c:majorTickMark val="out"/>
        <c:minorTickMark val="none"/>
        <c:tickLblPos val="none"/>
        <c:crossAx val="156452248"/>
        <c:crosses val="autoZero"/>
        <c:auto val="1"/>
        <c:lblAlgn val="ctr"/>
        <c:lblOffset val="100"/>
        <c:noMultiLvlLbl val="0"/>
      </c:catAx>
      <c:valAx>
        <c:axId val="156452248"/>
        <c:scaling>
          <c:orientation val="minMax"/>
        </c:scaling>
        <c:delete val="1"/>
        <c:axPos val="l"/>
        <c:numFmt formatCode="General" sourceLinked="1"/>
        <c:majorTickMark val="out"/>
        <c:minorTickMark val="none"/>
        <c:tickLblPos val="none"/>
        <c:crossAx val="156451864"/>
        <c:crosses val="autoZero"/>
        <c:crossBetween val="between"/>
      </c:valAx>
      <c:spPr>
        <a:noFill/>
        <a:ln>
          <a:noFill/>
        </a:ln>
      </c:spPr>
    </c:plotArea>
    <c:plotVisOnly val="1"/>
    <c:dispBlanksAs val="zero"/>
    <c:showDLblsOverMax val="0"/>
  </c:chart>
  <c:spPr>
    <a:noFill/>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6.1352642357983871E-2"/>
          <c:y val="4.2482474500814001E-2"/>
          <c:w val="0.5920976865434292"/>
          <c:h val="0.88704873916076943"/>
        </c:manualLayout>
      </c:layout>
      <c:bar3DChart>
        <c:barDir val="col"/>
        <c:grouping val="clustered"/>
        <c:varyColors val="0"/>
        <c:ser>
          <c:idx val="0"/>
          <c:order val="0"/>
          <c:tx>
            <c:strRef>
              <c:f>Лист2!$A$7</c:f>
              <c:strCache>
                <c:ptCount val="1"/>
                <c:pt idx="0">
                  <c:v>Потребители инъекционных наркотиков</c:v>
                </c:pt>
              </c:strCache>
            </c:strRef>
          </c:tx>
          <c:invertIfNegative val="0"/>
          <c:dLbls>
            <c:spPr>
              <a:noFill/>
              <a:ln>
                <a:noFill/>
              </a:ln>
              <a:effectLst/>
            </c:spPr>
            <c:txPr>
              <a:bodyPr/>
              <a:lstStyle/>
              <a:p>
                <a:pPr>
                  <a:defRPr b="1">
                    <a:solidFill>
                      <a:schemeClr val="tx1"/>
                    </a:solidFill>
                    <a:latin typeface="Arial" pitchFamily="34" charset="0"/>
                    <a:cs typeface="Arial"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Лист2!$A$1:$A$5</c:f>
              <c:numCache>
                <c:formatCode>General</c:formatCode>
                <c:ptCount val="5"/>
                <c:pt idx="0">
                  <c:v>2006</c:v>
                </c:pt>
                <c:pt idx="1">
                  <c:v>2009</c:v>
                </c:pt>
                <c:pt idx="2">
                  <c:v>2011</c:v>
                </c:pt>
                <c:pt idx="3">
                  <c:v>2013</c:v>
                </c:pt>
                <c:pt idx="4">
                  <c:v>2015</c:v>
                </c:pt>
              </c:numCache>
            </c:numRef>
          </c:cat>
          <c:val>
            <c:numRef>
              <c:f>Лист2!$B$1:$B$5</c:f>
              <c:numCache>
                <c:formatCode>0.0%</c:formatCode>
                <c:ptCount val="5"/>
                <c:pt idx="0">
                  <c:v>0.16700000000000001</c:v>
                </c:pt>
                <c:pt idx="1">
                  <c:v>0.13700000000000001</c:v>
                </c:pt>
                <c:pt idx="2">
                  <c:v>0.13300000000000001</c:v>
                </c:pt>
                <c:pt idx="3">
                  <c:v>0.13800000000000001</c:v>
                </c:pt>
                <c:pt idx="4">
                  <c:v>0.251</c:v>
                </c:pt>
              </c:numCache>
            </c:numRef>
          </c:val>
        </c:ser>
        <c:ser>
          <c:idx val="1"/>
          <c:order val="1"/>
          <c:tx>
            <c:strRef>
              <c:f>Лист2!$A$8</c:f>
              <c:strCache>
                <c:ptCount val="1"/>
                <c:pt idx="0">
                  <c:v>Мужчины, имеющие секс с мужчинами</c:v>
                </c:pt>
              </c:strCache>
            </c:strRef>
          </c:tx>
          <c:invertIfNegative val="0"/>
          <c:dLbls>
            <c:dLbl>
              <c:idx val="0"/>
              <c:layout>
                <c:manualLayout>
                  <c:x val="-2.4532019169710554E-3"/>
                  <c:y val="-2.960183752433005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1096046614013E-2"/>
                  <c:y val="-1.43369175627240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6587178823825973E-3"/>
                  <c:y val="-4.848598141760053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261530662837323E-2"/>
                  <c:y val="-8.761348409820225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0523061325674621E-2"/>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solidFill>
                      <a:schemeClr val="tx1"/>
                    </a:solidFill>
                    <a:latin typeface="Arial" pitchFamily="34" charset="0"/>
                    <a:cs typeface="Arial"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Лист2!$A$1:$A$5</c:f>
              <c:numCache>
                <c:formatCode>General</c:formatCode>
                <c:ptCount val="5"/>
                <c:pt idx="0">
                  <c:v>2006</c:v>
                </c:pt>
                <c:pt idx="1">
                  <c:v>2009</c:v>
                </c:pt>
                <c:pt idx="2">
                  <c:v>2011</c:v>
                </c:pt>
                <c:pt idx="3">
                  <c:v>2013</c:v>
                </c:pt>
                <c:pt idx="4">
                  <c:v>2015</c:v>
                </c:pt>
              </c:numCache>
            </c:numRef>
          </c:cat>
          <c:val>
            <c:numRef>
              <c:f>Лист2!$C$1:$C$5</c:f>
              <c:numCache>
                <c:formatCode>0.0%</c:formatCode>
                <c:ptCount val="5"/>
                <c:pt idx="0" formatCode="0.00%">
                  <c:v>9.7999999999999997E-3</c:v>
                </c:pt>
                <c:pt idx="1">
                  <c:v>2.9000000000000001E-2</c:v>
                </c:pt>
                <c:pt idx="2">
                  <c:v>2.4E-2</c:v>
                </c:pt>
                <c:pt idx="3">
                  <c:v>5.8000000000000003E-2</c:v>
                </c:pt>
                <c:pt idx="4">
                  <c:v>6.8000000000000005E-2</c:v>
                </c:pt>
              </c:numCache>
            </c:numRef>
          </c:val>
        </c:ser>
        <c:ser>
          <c:idx val="2"/>
          <c:order val="2"/>
          <c:tx>
            <c:strRef>
              <c:f>Лист2!$A$9</c:f>
              <c:strCache>
                <c:ptCount val="1"/>
                <c:pt idx="0">
                  <c:v>Женщины секс бизнеса</c:v>
                </c:pt>
              </c:strCache>
            </c:strRef>
          </c:tx>
          <c:invertIfNegative val="0"/>
          <c:dLbls>
            <c:dLbl>
              <c:idx val="0"/>
              <c:layout>
                <c:manualLayout>
                  <c:x val="-1.4568449338787305E-3"/>
                  <c:y val="-1.811820918218438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392295994255966E-2"/>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4856706594517925E-2"/>
                  <c:y val="1.951010285633657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674987327110629E-2"/>
                  <c:y val="8.761348409820225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3088443991383947E-2"/>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solidFill>
                      <a:schemeClr val="tx1"/>
                    </a:solidFill>
                    <a:latin typeface="Arial" pitchFamily="34" charset="0"/>
                    <a:cs typeface="Arial"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Лист2!$A$1:$A$5</c:f>
              <c:numCache>
                <c:formatCode>General</c:formatCode>
                <c:ptCount val="5"/>
                <c:pt idx="0">
                  <c:v>2006</c:v>
                </c:pt>
                <c:pt idx="1">
                  <c:v>2009</c:v>
                </c:pt>
                <c:pt idx="2">
                  <c:v>2011</c:v>
                </c:pt>
                <c:pt idx="3">
                  <c:v>2013</c:v>
                </c:pt>
                <c:pt idx="4">
                  <c:v>2015</c:v>
                </c:pt>
              </c:numCache>
            </c:numRef>
          </c:cat>
          <c:val>
            <c:numRef>
              <c:f>Лист2!$D$1:$D$5</c:f>
              <c:numCache>
                <c:formatCode>0.0%</c:formatCode>
                <c:ptCount val="5"/>
                <c:pt idx="0">
                  <c:v>2E-3</c:v>
                </c:pt>
                <c:pt idx="1">
                  <c:v>2.1000000000000001E-2</c:v>
                </c:pt>
                <c:pt idx="2">
                  <c:v>2.8000000000000001E-2</c:v>
                </c:pt>
                <c:pt idx="3">
                  <c:v>4.4999999999999998E-2</c:v>
                </c:pt>
                <c:pt idx="4" formatCode="0.00%">
                  <c:v>5.7000000000000002E-2</c:v>
                </c:pt>
              </c:numCache>
            </c:numRef>
          </c:val>
        </c:ser>
        <c:ser>
          <c:idx val="3"/>
          <c:order val="3"/>
          <c:tx>
            <c:strRef>
              <c:f>Лист2!$A$10</c:f>
              <c:strCache>
                <c:ptCount val="1"/>
                <c:pt idx="0">
                  <c:v>Все население</c:v>
                </c:pt>
              </c:strCache>
            </c:strRef>
          </c:tx>
          <c:invertIfNegative val="0"/>
          <c:dLbls>
            <c:dLbl>
              <c:idx val="0"/>
              <c:layout>
                <c:manualLayout>
                  <c:x val="2.3088443991383947E-2"/>
                  <c:y val="4.778972520908007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240369992819965E-2"/>
                  <c:y val="-9.557945041816012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7957678659965302E-2"/>
                  <c:y val="-1.43369175627240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957678659965302E-2"/>
                  <c:y val="-2.389486260454003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0523061325674621E-2"/>
                  <c:y val="-4.7789725209080071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solidFill>
                      <a:schemeClr val="tx1"/>
                    </a:solidFill>
                    <a:latin typeface="Arial" pitchFamily="34" charset="0"/>
                    <a:cs typeface="Arial"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Лист2!$A$1:$A$5</c:f>
              <c:numCache>
                <c:formatCode>General</c:formatCode>
                <c:ptCount val="5"/>
                <c:pt idx="0">
                  <c:v>2006</c:v>
                </c:pt>
                <c:pt idx="1">
                  <c:v>2009</c:v>
                </c:pt>
                <c:pt idx="2">
                  <c:v>2011</c:v>
                </c:pt>
                <c:pt idx="3">
                  <c:v>2013</c:v>
                </c:pt>
                <c:pt idx="4">
                  <c:v>2015</c:v>
                </c:pt>
              </c:numCache>
            </c:numRef>
          </c:cat>
          <c:val>
            <c:numRef>
              <c:f>Лист2!$E$1:$E$5</c:f>
              <c:numCache>
                <c:formatCode>0.0%</c:formatCode>
                <c:ptCount val="5"/>
                <c:pt idx="0" formatCode="0.00%">
                  <c:v>8.0000000000000004E-4</c:v>
                </c:pt>
                <c:pt idx="1">
                  <c:v>1E-3</c:v>
                </c:pt>
                <c:pt idx="2">
                  <c:v>1E-3</c:v>
                </c:pt>
                <c:pt idx="3" formatCode="0.00%">
                  <c:v>1.1999999999999999E-3</c:v>
                </c:pt>
                <c:pt idx="4" formatCode="0.00%">
                  <c:v>2E-3</c:v>
                </c:pt>
              </c:numCache>
            </c:numRef>
          </c:val>
        </c:ser>
        <c:dLbls>
          <c:showLegendKey val="0"/>
          <c:showVal val="0"/>
          <c:showCatName val="0"/>
          <c:showSerName val="0"/>
          <c:showPercent val="0"/>
          <c:showBubbleSize val="0"/>
        </c:dLbls>
        <c:gapWidth val="150"/>
        <c:shape val="box"/>
        <c:axId val="156497808"/>
        <c:axId val="157788376"/>
        <c:axId val="0"/>
      </c:bar3DChart>
      <c:catAx>
        <c:axId val="156497808"/>
        <c:scaling>
          <c:orientation val="minMax"/>
        </c:scaling>
        <c:delete val="0"/>
        <c:axPos val="b"/>
        <c:numFmt formatCode="General" sourceLinked="1"/>
        <c:majorTickMark val="out"/>
        <c:minorTickMark val="none"/>
        <c:tickLblPos val="nextTo"/>
        <c:txPr>
          <a:bodyPr/>
          <a:lstStyle/>
          <a:p>
            <a:pPr>
              <a:defRPr b="1">
                <a:latin typeface="Arial" pitchFamily="34" charset="0"/>
                <a:cs typeface="Arial" pitchFamily="34" charset="0"/>
              </a:defRPr>
            </a:pPr>
            <a:endParaRPr lang="de-DE"/>
          </a:p>
        </c:txPr>
        <c:crossAx val="157788376"/>
        <c:crosses val="autoZero"/>
        <c:auto val="1"/>
        <c:lblAlgn val="ctr"/>
        <c:lblOffset val="100"/>
        <c:noMultiLvlLbl val="0"/>
      </c:catAx>
      <c:valAx>
        <c:axId val="157788376"/>
        <c:scaling>
          <c:orientation val="minMax"/>
        </c:scaling>
        <c:delete val="0"/>
        <c:axPos val="l"/>
        <c:majorGridlines/>
        <c:numFmt formatCode="0.0%" sourceLinked="1"/>
        <c:majorTickMark val="out"/>
        <c:minorTickMark val="none"/>
        <c:tickLblPos val="nextTo"/>
        <c:txPr>
          <a:bodyPr/>
          <a:lstStyle/>
          <a:p>
            <a:pPr>
              <a:defRPr b="1">
                <a:latin typeface="Arial" pitchFamily="34" charset="0"/>
                <a:cs typeface="Arial" pitchFamily="34" charset="0"/>
              </a:defRPr>
            </a:pPr>
            <a:endParaRPr lang="de-DE"/>
          </a:p>
        </c:txPr>
        <c:crossAx val="156497808"/>
        <c:crosses val="autoZero"/>
        <c:crossBetween val="between"/>
      </c:valAx>
    </c:plotArea>
    <c:legend>
      <c:legendPos val="r"/>
      <c:layout>
        <c:manualLayout>
          <c:xMode val="edge"/>
          <c:yMode val="edge"/>
          <c:x val="0.67157037420152632"/>
          <c:y val="0.31680321605368961"/>
          <c:w val="0.32691962202346475"/>
          <c:h val="0.19199131754100368"/>
        </c:manualLayout>
      </c:layout>
      <c:overlay val="0"/>
      <c:txPr>
        <a:bodyPr/>
        <a:lstStyle/>
        <a:p>
          <a:pPr>
            <a:defRPr b="1">
              <a:latin typeface="Arial" pitchFamily="34" charset="0"/>
              <a:cs typeface="Arial" pitchFamily="34" charset="0"/>
            </a:defRPr>
          </a:pPr>
          <a:endParaRPr lang="de-DE"/>
        </a:p>
      </c:txPr>
    </c:legend>
    <c:plotVisOnly val="1"/>
    <c:dispBlanksAs val="gap"/>
    <c:showDLblsOverMax val="0"/>
  </c:chart>
  <c:spPr>
    <a:noFill/>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cdr:x>
      <cdr:y>0.18862</cdr:y>
    </cdr:from>
    <cdr:to>
      <cdr:x>0.01686</cdr:x>
      <cdr:y>0.21856</cdr:y>
    </cdr:to>
    <cdr:cxnSp macro="">
      <cdr:nvCxnSpPr>
        <cdr:cNvPr id="2" name="Прямая соединительная линия 1"/>
        <cdr:cNvCxnSpPr/>
      </cdr:nvCxnSpPr>
      <cdr:spPr>
        <a:xfrm xmlns:a="http://schemas.openxmlformats.org/drawingml/2006/main" flipV="1">
          <a:off x="-2016224" y="720080"/>
          <a:ext cx="123825" cy="114300"/>
        </a:xfrm>
        <a:prstGeom xmlns:a="http://schemas.openxmlformats.org/drawingml/2006/main" prst="line">
          <a:avLst/>
        </a:prstGeom>
        <a:noFill xmlns:a="http://schemas.openxmlformats.org/drawingml/2006/main"/>
        <a:ln xmlns:a="http://schemas.openxmlformats.org/drawingml/2006/main" w="38100" cap="flat" cmpd="sng" algn="ctr">
          <a:solidFill>
            <a:srgbClr val="4F81BD"/>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3">
          <a:schemeClr val="accent1"/>
        </a:lnRef>
        <a:fillRef xmlns:a="http://schemas.openxmlformats.org/drawingml/2006/main" idx="0">
          <a:schemeClr val="accent1"/>
        </a:fillRef>
        <a:effectRef xmlns:a="http://schemas.openxmlformats.org/drawingml/2006/main" idx="2">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0.69479</cdr:x>
      <cdr:y>0.31357</cdr:y>
    </cdr:from>
    <cdr:to>
      <cdr:x>0.99007</cdr:x>
      <cdr:y>0.38829</cdr:y>
    </cdr:to>
    <cdr:sp macro="" textlink="">
      <cdr:nvSpPr>
        <cdr:cNvPr id="2" name="Textfeld 1"/>
        <cdr:cNvSpPr txBox="1"/>
      </cdr:nvSpPr>
      <cdr:spPr>
        <a:xfrm xmlns:a="http://schemas.openxmlformats.org/drawingml/2006/main">
          <a:off x="5760640" y="1395636"/>
          <a:ext cx="2448272" cy="332556"/>
        </a:xfrm>
        <a:prstGeom xmlns:a="http://schemas.openxmlformats.org/drawingml/2006/main" prst="rect">
          <a:avLst/>
        </a:prstGeom>
        <a:solidFill xmlns:a="http://schemas.openxmlformats.org/drawingml/2006/main">
          <a:schemeClr val="accent6">
            <a:lumMod val="40000"/>
            <a:lumOff val="60000"/>
          </a:schemeClr>
        </a:solidFill>
      </cdr:spPr>
      <cdr:txBody>
        <a:bodyPr xmlns:a="http://schemas.openxmlformats.org/drawingml/2006/main" vertOverflow="clip" wrap="square" rtlCol="0"/>
        <a:lstStyle xmlns:a="http://schemas.openxmlformats.org/drawingml/2006/main"/>
        <a:p xmlns:a="http://schemas.openxmlformats.org/drawingml/2006/main">
          <a:r>
            <a:rPr lang="de-DE" sz="1200" b="1" dirty="0" err="1" smtClean="0"/>
            <a:t>i.v.</a:t>
          </a:r>
          <a:r>
            <a:rPr lang="de-DE" sz="1200" b="1" dirty="0" smtClean="0"/>
            <a:t>-Drogengebrauch</a:t>
          </a:r>
          <a:endParaRPr lang="de-DE" sz="1200" b="1" dirty="0"/>
        </a:p>
      </cdr:txBody>
    </cdr:sp>
  </cdr:relSizeAnchor>
  <cdr:relSizeAnchor xmlns:cdr="http://schemas.openxmlformats.org/drawingml/2006/chartDrawing">
    <cdr:from>
      <cdr:x>0.69545</cdr:x>
      <cdr:y>0.37938</cdr:y>
    </cdr:from>
    <cdr:to>
      <cdr:x>0.99073</cdr:x>
      <cdr:y>0.44659</cdr:y>
    </cdr:to>
    <cdr:sp macro="" textlink="">
      <cdr:nvSpPr>
        <cdr:cNvPr id="3" name="Textfeld 2"/>
        <cdr:cNvSpPr txBox="1"/>
      </cdr:nvSpPr>
      <cdr:spPr>
        <a:xfrm xmlns:a="http://schemas.openxmlformats.org/drawingml/2006/main">
          <a:off x="5766080" y="1688515"/>
          <a:ext cx="2448272" cy="299149"/>
        </a:xfrm>
        <a:prstGeom xmlns:a="http://schemas.openxmlformats.org/drawingml/2006/main" prst="rect">
          <a:avLst/>
        </a:prstGeom>
        <a:solidFill xmlns:a="http://schemas.openxmlformats.org/drawingml/2006/main">
          <a:schemeClr val="accent6">
            <a:lumMod val="40000"/>
            <a:lumOff val="60000"/>
          </a:schemeClr>
        </a:solidFill>
      </cdr:spPr>
      <cdr:txBody>
        <a:bodyPr xmlns:a="http://schemas.openxmlformats.org/drawingml/2006/main" vertOverflow="clip" wrap="square" rtlCol="0"/>
        <a:lstStyle xmlns:a="http://schemas.openxmlformats.org/drawingml/2006/main"/>
        <a:p xmlns:a="http://schemas.openxmlformats.org/drawingml/2006/main">
          <a:r>
            <a:rPr lang="de-DE" sz="1200" b="1" dirty="0" smtClean="0"/>
            <a:t>MSM </a:t>
          </a:r>
          <a:endParaRPr lang="de-DE" sz="1200" b="1" dirty="0"/>
        </a:p>
      </cdr:txBody>
    </cdr:sp>
  </cdr:relSizeAnchor>
  <cdr:relSizeAnchor xmlns:cdr="http://schemas.openxmlformats.org/drawingml/2006/chartDrawing">
    <cdr:from>
      <cdr:x>0.69428</cdr:x>
      <cdr:y>0.4272</cdr:y>
    </cdr:from>
    <cdr:to>
      <cdr:x>0.88535</cdr:x>
      <cdr:y>0.47573</cdr:y>
    </cdr:to>
    <cdr:sp macro="" textlink="">
      <cdr:nvSpPr>
        <cdr:cNvPr id="4" name="Textfeld 3"/>
        <cdr:cNvSpPr txBox="1"/>
      </cdr:nvSpPr>
      <cdr:spPr>
        <a:xfrm xmlns:a="http://schemas.openxmlformats.org/drawingml/2006/main">
          <a:off x="5756416" y="1901349"/>
          <a:ext cx="1584176" cy="216024"/>
        </a:xfrm>
        <a:prstGeom xmlns:a="http://schemas.openxmlformats.org/drawingml/2006/main" prst="rect">
          <a:avLst/>
        </a:prstGeom>
        <a:solidFill xmlns:a="http://schemas.openxmlformats.org/drawingml/2006/main">
          <a:schemeClr val="accent6">
            <a:lumMod val="40000"/>
            <a:lumOff val="60000"/>
          </a:schemeClr>
        </a:solidFill>
      </cdr:spPr>
      <cdr:txBody>
        <a:bodyPr xmlns:a="http://schemas.openxmlformats.org/drawingml/2006/main" vertOverflow="clip" wrap="square" rtlCol="0"/>
        <a:lstStyle xmlns:a="http://schemas.openxmlformats.org/drawingml/2006/main"/>
        <a:p xmlns:a="http://schemas.openxmlformats.org/drawingml/2006/main">
          <a:r>
            <a:rPr lang="de-DE" sz="1200" b="1" dirty="0" err="1" smtClean="0"/>
            <a:t>Sexwork</a:t>
          </a:r>
          <a:endParaRPr lang="de-DE" sz="12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B4C71EC6-210F-42DE-9C53-41977AD35B3D}" type="datetimeFigureOut">
              <a:rPr lang="ru-RU" smtClean="0"/>
              <a:pPr/>
              <a:t>15.10.2017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19B0651-EE4F-4900-A07F-96A6BFA9D0F0}"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8" name="Нижний колонтитул 4"/>
          <p:cNvSpPr>
            <a:spLocks noGrp="1"/>
          </p:cNvSpPr>
          <p:nvPr>
            <p:ph type="ftr" sz="quarter" idx="11"/>
          </p:nvPr>
        </p:nvSpPr>
        <p:spPr/>
        <p:txBody>
          <a:bodyPr/>
          <a:lstStyle>
            <a:lvl1pPr>
              <a:defRPr/>
            </a:lvl1pPr>
          </a:lstStyle>
          <a:p>
            <a:endParaRPr lang="ru-RU"/>
          </a:p>
        </p:txBody>
      </p:sp>
      <p:sp>
        <p:nvSpPr>
          <p:cNvPr id="9"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4" name="Нижний колонтитул 4"/>
          <p:cNvSpPr>
            <a:spLocks noGrp="1"/>
          </p:cNvSpPr>
          <p:nvPr>
            <p:ph type="ftr" sz="quarter" idx="11"/>
          </p:nvPr>
        </p:nvSpPr>
        <p:spPr/>
        <p:txBody>
          <a:bodyPr/>
          <a:lstStyle>
            <a:lvl1pPr>
              <a:defRPr/>
            </a:lvl1pPr>
          </a:lstStyle>
          <a:p>
            <a:endParaRPr lang="ru-RU"/>
          </a:p>
        </p:txBody>
      </p:sp>
      <p:sp>
        <p:nvSpPr>
          <p:cNvPr id="5"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3" name="Нижний колонтитул 4"/>
          <p:cNvSpPr>
            <a:spLocks noGrp="1"/>
          </p:cNvSpPr>
          <p:nvPr>
            <p:ph type="ftr" sz="quarter" idx="11"/>
          </p:nvPr>
        </p:nvSpPr>
        <p:spPr/>
        <p:txBody>
          <a:bodyPr/>
          <a:lstStyle>
            <a:lvl1pPr>
              <a:defRPr/>
            </a:lvl1pPr>
          </a:lstStyle>
          <a:p>
            <a:endParaRPr lang="ru-RU"/>
          </a:p>
        </p:txBody>
      </p:sp>
      <p:sp>
        <p:nvSpPr>
          <p:cNvPr id="4"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2639B6EE-7E94-4589-9F24-AD6760D1C3F9}" type="datetimeFigureOut">
              <a:rPr lang="ru-RU" smtClean="0"/>
              <a:pPr/>
              <a:t>15.10.2017</a:t>
            </a:fld>
            <a:endParaRPr lang="ru-RU"/>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fld id="{3C247CC3-82D2-4E3A-BBC5-F2F077FA9248}" type="slidenum">
              <a:rPr lang="ru-RU" smtClean="0"/>
              <a:pPr/>
              <a:t>‹Nr.›</a:t>
            </a:fld>
            <a:endParaRPr lang="ru-RU"/>
          </a:p>
        </p:txBody>
      </p:sp>
    </p:spTree>
  </p:cSld>
  <p:clrMapOvr>
    <a:masterClrMapping/>
  </p:clrMapOvr>
  <p:transition>
    <p:split orient="vert"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50000">
              <a:schemeClr val="accent6">
                <a:lumMod val="40000"/>
                <a:lumOff val="60000"/>
              </a:schemeClr>
            </a:gs>
            <a:gs pos="100000">
              <a:schemeClr val="accent6"/>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fld id="{2639B6EE-7E94-4589-9F24-AD6760D1C3F9}" type="datetimeFigureOut">
              <a:rPr lang="ru-RU" smtClean="0"/>
              <a:pPr/>
              <a:t>15.10.2017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smtClean="0">
                <a:solidFill>
                  <a:srgbClr val="898989"/>
                </a:solidFill>
                <a:latin typeface="Calibri" pitchFamily="34" charset="0"/>
              </a:defRPr>
            </a:lvl1pPr>
          </a:lstStyle>
          <a:p>
            <a:fld id="{3C247CC3-82D2-4E3A-BBC5-F2F077FA9248}" type="slidenum">
              <a:rPr lang="ru-RU" smtClean="0"/>
              <a:pPr/>
              <a:t>‹Nr.›</a:t>
            </a:fld>
            <a:endParaRPr lang="ru-RU"/>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p:split orient="vert" dir="in"/>
  </p:transition>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wmf"/><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w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31640" y="4077072"/>
            <a:ext cx="6400800" cy="1752600"/>
          </a:xfrm>
        </p:spPr>
        <p:txBody>
          <a:bodyPr>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de-DE"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Tatjana </a:t>
            </a:r>
            <a:r>
              <a:rPr lang="de-DE"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Migal</a:t>
            </a: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p>
          <a:p>
            <a:r>
              <a:rPr lang="de-DE"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Leiterin der Abteilung für die Organisation medizinischer Hilfen im Ministerium für Gesundheit der Republik Belarus</a:t>
            </a:r>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a:p>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9" name="Прямоугольник 8"/>
          <p:cNvSpPr/>
          <p:nvPr/>
        </p:nvSpPr>
        <p:spPr>
          <a:xfrm>
            <a:off x="0" y="548680"/>
            <a:ext cx="9144000" cy="304698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de-DE"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Konferenz</a:t>
            </a: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b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b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a:t>
            </a:r>
            <a:r>
              <a:rPr lang="de-DE"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HIV in Osteuropa – die unbemerkte Epidemie?!</a:t>
            </a: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b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b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17</a:t>
            </a:r>
            <a:r>
              <a:rPr lang="de-DE"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a:t>
            </a: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r>
              <a:rPr lang="de-DE"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Oktober</a:t>
            </a: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2017, </a:t>
            </a:r>
            <a:r>
              <a:rPr lang="de-DE"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Berlin</a:t>
            </a:r>
            <a:endParaRPr lang="ru-RU"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5"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extLst>
      <p:ext uri="{BB962C8B-B14F-4D97-AF65-F5344CB8AC3E}">
        <p14:creationId xmlns:p14="http://schemas.microsoft.com/office/powerpoint/2010/main" val="245906779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de-DE" b="1" dirty="0" smtClean="0">
                <a:latin typeface="Arial" charset="0"/>
              </a:rPr>
              <a:t>Schema der ART</a:t>
            </a:r>
            <a:endParaRPr lang="ru-RU" b="1" dirty="0" smtClean="0">
              <a:latin typeface="Arial" charset="0"/>
            </a:endParaRPr>
          </a:p>
        </p:txBody>
      </p:sp>
      <p:sp>
        <p:nvSpPr>
          <p:cNvPr id="22530" name="Объект 2"/>
          <p:cNvSpPr>
            <a:spLocks noGrp="1"/>
          </p:cNvSpPr>
          <p:nvPr>
            <p:ph idx="1"/>
          </p:nvPr>
        </p:nvSpPr>
        <p:spPr>
          <a:xfrm>
            <a:off x="457200" y="1600200"/>
            <a:ext cx="8229600" cy="3773488"/>
          </a:xfrm>
        </p:spPr>
        <p:txBody>
          <a:bodyPr/>
          <a:lstStyle/>
          <a:p>
            <a:pPr algn="just"/>
            <a:r>
              <a:rPr lang="de-DE" sz="2800" dirty="0" smtClean="0">
                <a:latin typeface="Arial" charset="0"/>
              </a:rPr>
              <a:t>Hauptschema</a:t>
            </a:r>
            <a:r>
              <a:rPr lang="en-US" sz="2800" dirty="0" smtClean="0">
                <a:latin typeface="Arial" charset="0"/>
              </a:rPr>
              <a:t>: </a:t>
            </a:r>
            <a:r>
              <a:rPr lang="en-US" sz="2800" dirty="0" err="1" smtClean="0">
                <a:latin typeface="Arial" charset="0"/>
              </a:rPr>
              <a:t>Tenofovir</a:t>
            </a:r>
            <a:r>
              <a:rPr lang="ru-RU" sz="2800" dirty="0" smtClean="0">
                <a:latin typeface="Arial" charset="0"/>
              </a:rPr>
              <a:t> </a:t>
            </a:r>
            <a:r>
              <a:rPr lang="en-US" sz="2800" dirty="0" smtClean="0">
                <a:latin typeface="Arial" charset="0"/>
              </a:rPr>
              <a:t>+</a:t>
            </a:r>
            <a:r>
              <a:rPr lang="ru-RU" sz="2800" dirty="0" smtClean="0">
                <a:latin typeface="Arial" charset="0"/>
              </a:rPr>
              <a:t> </a:t>
            </a:r>
            <a:r>
              <a:rPr lang="en-US" sz="2800" dirty="0" err="1" smtClean="0">
                <a:latin typeface="Arial" charset="0"/>
              </a:rPr>
              <a:t>Emtricitabine</a:t>
            </a:r>
            <a:r>
              <a:rPr lang="ru-RU" sz="2800" dirty="0" smtClean="0">
                <a:latin typeface="Arial" charset="0"/>
              </a:rPr>
              <a:t> </a:t>
            </a:r>
            <a:r>
              <a:rPr lang="en-US" sz="2800" dirty="0" smtClean="0">
                <a:latin typeface="Arial" charset="0"/>
              </a:rPr>
              <a:t>+</a:t>
            </a:r>
            <a:r>
              <a:rPr lang="ru-RU" sz="2800" dirty="0" smtClean="0">
                <a:latin typeface="Arial" charset="0"/>
              </a:rPr>
              <a:t> </a:t>
            </a:r>
            <a:r>
              <a:rPr lang="en-US" sz="2800" dirty="0" err="1" smtClean="0">
                <a:latin typeface="Arial" charset="0"/>
              </a:rPr>
              <a:t>Efavirenz</a:t>
            </a:r>
            <a:r>
              <a:rPr lang="en-US" sz="2800" dirty="0" smtClean="0">
                <a:latin typeface="Arial" charset="0"/>
              </a:rPr>
              <a:t> &gt; 30%.</a:t>
            </a:r>
          </a:p>
          <a:p>
            <a:pPr algn="just"/>
            <a:r>
              <a:rPr lang="de-DE" sz="2800" dirty="0" smtClean="0">
                <a:latin typeface="Arial" charset="0"/>
              </a:rPr>
              <a:t>16 hauptsächliche Kombinationsschemen</a:t>
            </a:r>
            <a:r>
              <a:rPr lang="en-US" sz="2800" dirty="0" smtClean="0">
                <a:latin typeface="Arial" charset="0"/>
              </a:rPr>
              <a:t> (</a:t>
            </a:r>
            <a:r>
              <a:rPr lang="en-US" sz="2800" dirty="0" err="1" smtClean="0">
                <a:latin typeface="Arial" charset="0"/>
              </a:rPr>
              <a:t>mit</a:t>
            </a:r>
            <a:r>
              <a:rPr lang="en-US" sz="2800" dirty="0" smtClean="0">
                <a:latin typeface="Arial" charset="0"/>
              </a:rPr>
              <a:t> </a:t>
            </a:r>
            <a:r>
              <a:rPr lang="en-US" sz="2800" dirty="0" err="1" smtClean="0">
                <a:latin typeface="Arial" charset="0"/>
              </a:rPr>
              <a:t>einer</a:t>
            </a:r>
            <a:r>
              <a:rPr lang="en-US" sz="2800" dirty="0" smtClean="0">
                <a:latin typeface="Arial" charset="0"/>
              </a:rPr>
              <a:t> </a:t>
            </a:r>
            <a:r>
              <a:rPr lang="en-US" sz="2800" dirty="0" err="1" smtClean="0">
                <a:latin typeface="Arial" charset="0"/>
              </a:rPr>
              <a:t>Patientenanzahl</a:t>
            </a:r>
            <a:r>
              <a:rPr lang="en-US" sz="2800" dirty="0" smtClean="0">
                <a:latin typeface="Arial" charset="0"/>
              </a:rPr>
              <a:t> pro Schema von </a:t>
            </a:r>
            <a:r>
              <a:rPr lang="en-US" sz="2800" dirty="0" err="1" smtClean="0">
                <a:latin typeface="Arial" charset="0"/>
              </a:rPr>
              <a:t>mehr</a:t>
            </a:r>
            <a:r>
              <a:rPr lang="en-US" sz="2800" dirty="0" smtClean="0">
                <a:latin typeface="Arial" charset="0"/>
              </a:rPr>
              <a:t> </a:t>
            </a:r>
            <a:r>
              <a:rPr lang="en-US" sz="2800" dirty="0" err="1" smtClean="0">
                <a:latin typeface="Arial" charset="0"/>
              </a:rPr>
              <a:t>als</a:t>
            </a:r>
            <a:r>
              <a:rPr lang="en-US" sz="2800" dirty="0" smtClean="0">
                <a:latin typeface="Arial" charset="0"/>
              </a:rPr>
              <a:t> 50)</a:t>
            </a:r>
          </a:p>
          <a:p>
            <a:pPr algn="just"/>
            <a:r>
              <a:rPr lang="de-DE" sz="2800" dirty="0" smtClean="0">
                <a:latin typeface="Arial" charset="0"/>
              </a:rPr>
              <a:t>Allen neuen Patienten, bei denen keine Gegenanzeige vorliegt, wird das Hauptschema verordnet</a:t>
            </a:r>
            <a:r>
              <a:rPr lang="en-US" sz="2800" dirty="0" smtClean="0">
                <a:latin typeface="Arial" charset="0"/>
              </a:rPr>
              <a:t>.</a:t>
            </a:r>
          </a:p>
          <a:p>
            <a:endParaRPr lang="ru-RU" sz="2800" dirty="0" smtClean="0">
              <a:latin typeface="Arial" charset="0"/>
            </a:endParaRPr>
          </a:p>
        </p:txBody>
      </p:sp>
      <p:pic>
        <p:nvPicPr>
          <p:cNvPr id="7"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6" name="Object 48"/>
          <p:cNvGraphicFramePr>
            <a:graphicFrameLocks noChangeAspect="1"/>
          </p:cNvGraphicFramePr>
          <p:nvPr/>
        </p:nvGraphicFramePr>
        <p:xfrm>
          <a:off x="179388" y="-243408"/>
          <a:ext cx="8964612" cy="4628603"/>
        </p:xfrm>
        <a:graphic>
          <a:graphicData uri="http://schemas.openxmlformats.org/presentationml/2006/ole">
            <mc:AlternateContent xmlns:mc="http://schemas.openxmlformats.org/markup-compatibility/2006">
              <mc:Choice xmlns:v="urn:schemas-microsoft-com:vml" Requires="v">
                <p:oleObj spid="_x0000_s5147" name="Диаграмма" r:id="rId3" imgW="8153423" imgH="4210110" progId="Excel.Chart.8">
                  <p:embed/>
                </p:oleObj>
              </mc:Choice>
              <mc:Fallback>
                <p:oleObj name="Диаграмма" r:id="rId3" imgW="8153423" imgH="4210110" progId="Excel.Char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243408"/>
                        <a:ext cx="8964612" cy="462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0" name="TextBox 4"/>
          <p:cNvSpPr txBox="1">
            <a:spLocks noChangeArrowheads="1"/>
          </p:cNvSpPr>
          <p:nvPr/>
        </p:nvSpPr>
        <p:spPr bwMode="auto">
          <a:xfrm>
            <a:off x="214313" y="0"/>
            <a:ext cx="8929687" cy="461665"/>
          </a:xfrm>
          <a:prstGeom prst="rect">
            <a:avLst/>
          </a:prstGeom>
          <a:noFill/>
          <a:ln w="9525">
            <a:noFill/>
            <a:miter lim="800000"/>
            <a:headEnd/>
            <a:tailEnd/>
          </a:ln>
        </p:spPr>
        <p:txBody>
          <a:bodyPr>
            <a:spAutoFit/>
          </a:bodyPr>
          <a:lstStyle/>
          <a:p>
            <a:pPr algn="ctr"/>
            <a:r>
              <a:rPr lang="de-DE" sz="2400" b="1" dirty="0" smtClean="0">
                <a:cs typeface="Arial" charset="0"/>
              </a:rPr>
              <a:t>UMFANG DER ART IN DER REPUBLIK BELARUS</a:t>
            </a:r>
            <a:endParaRPr lang="ru-RU" sz="3200" b="1" dirty="0">
              <a:solidFill>
                <a:srgbClr val="000099"/>
              </a:solidFill>
              <a:latin typeface="Arial Narrow" pitchFamily="34" charset="0"/>
              <a:cs typeface="Arial" charset="0"/>
            </a:endParaRPr>
          </a:p>
        </p:txBody>
      </p:sp>
      <p:graphicFrame>
        <p:nvGraphicFramePr>
          <p:cNvPr id="17459" name="Group 51"/>
          <p:cNvGraphicFramePr>
            <a:graphicFrameLocks noGrp="1"/>
          </p:cNvGraphicFramePr>
          <p:nvPr>
            <p:extLst>
              <p:ext uri="{D42A27DB-BD31-4B8C-83A1-F6EECF244321}">
                <p14:modId xmlns:p14="http://schemas.microsoft.com/office/powerpoint/2010/main" val="2635102912"/>
              </p:ext>
            </p:extLst>
          </p:nvPr>
        </p:nvGraphicFramePr>
        <p:xfrm>
          <a:off x="827584" y="4581128"/>
          <a:ext cx="7992889" cy="1673556"/>
        </p:xfrm>
        <a:graphic>
          <a:graphicData uri="http://schemas.openxmlformats.org/drawingml/2006/table">
            <a:tbl>
              <a:tblPr/>
              <a:tblGrid>
                <a:gridCol w="1698041"/>
                <a:gridCol w="1282864"/>
                <a:gridCol w="1218647"/>
                <a:gridCol w="1220141"/>
                <a:gridCol w="1285851"/>
                <a:gridCol w="1287345"/>
              </a:tblGrid>
              <a:tr h="330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FFFFFF"/>
                        </a:solidFill>
                        <a:effectLst/>
                        <a:latin typeface="Arial" pitchFamily="34" charset="0"/>
                        <a:cs typeface="Arial" pitchFamily="34" charset="0"/>
                      </a:endParaRP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FFFFFF"/>
                          </a:solidFill>
                          <a:effectLst/>
                          <a:latin typeface="Arial" pitchFamily="34" charset="0"/>
                          <a:cs typeface="Arial" pitchFamily="34" charset="0"/>
                        </a:rPr>
                        <a:t>2010 </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FFFFFF"/>
                          </a:solidFill>
                          <a:effectLst/>
                          <a:latin typeface="Arial" pitchFamily="34" charset="0"/>
                          <a:cs typeface="Arial" pitchFamily="34" charset="0"/>
                        </a:rPr>
                        <a:t>2015 </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Arial" pitchFamily="34" charset="0"/>
                          <a:cs typeface="Arial" pitchFamily="34" charset="0"/>
                        </a:rPr>
                        <a:t>2016 </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FFFFFF"/>
                          </a:solidFill>
                          <a:effectLst/>
                          <a:latin typeface="Arial" pitchFamily="34" charset="0"/>
                          <a:cs typeface="Arial" pitchFamily="34" charset="0"/>
                        </a:rPr>
                        <a:t>2017 </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Arial" pitchFamily="34" charset="0"/>
                          <a:cs typeface="Arial" pitchFamily="34" charset="0"/>
                        </a:rPr>
                        <a:t>2018 </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180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cs typeface="Arial" pitchFamily="34" charset="0"/>
                        </a:rPr>
                        <a:t>Gesamt</a:t>
                      </a:r>
                      <a:endParaRPr kumimoji="0" lang="ru-RU" sz="1400" b="0" i="0" u="none" strike="noStrike" cap="none" normalizeH="0" baseline="0" dirty="0" smtClean="0">
                        <a:ln>
                          <a:noFill/>
                        </a:ln>
                        <a:solidFill>
                          <a:srgbClr val="000000"/>
                        </a:solidFill>
                        <a:effectLst/>
                        <a:latin typeface="Arial" pitchFamily="34" charset="0"/>
                        <a:cs typeface="Arial" pitchFamily="34" charset="0"/>
                      </a:endParaRP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cs typeface="Arial" pitchFamily="34" charset="0"/>
                        </a:rPr>
                        <a:t>1 147 000</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cs typeface="Arial" pitchFamily="34" charset="0"/>
                        </a:rPr>
                        <a:t>2 554 000</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5</a:t>
                      </a:r>
                      <a:r>
                        <a:rPr kumimoji="0" lang="ru-RU" sz="1400" b="0" i="0" u="none" strike="noStrike" cap="none" normalizeH="0" baseline="0" dirty="0" smtClean="0">
                          <a:ln>
                            <a:noFill/>
                          </a:ln>
                          <a:solidFill>
                            <a:srgbClr val="000000"/>
                          </a:solidFill>
                          <a:effectLst/>
                          <a:latin typeface="Arial" pitchFamily="34" charset="0"/>
                          <a:cs typeface="Arial" pitchFamily="34" charset="0"/>
                        </a:rPr>
                        <a:t> </a:t>
                      </a:r>
                      <a:r>
                        <a:rPr kumimoji="0" lang="en-US" sz="1400" b="0" i="0" u="none" strike="noStrike" cap="none" normalizeH="0" baseline="0" dirty="0" smtClean="0">
                          <a:ln>
                            <a:noFill/>
                          </a:ln>
                          <a:solidFill>
                            <a:srgbClr val="000000"/>
                          </a:solidFill>
                          <a:effectLst/>
                          <a:latin typeface="Arial" pitchFamily="34" charset="0"/>
                          <a:cs typeface="Arial" pitchFamily="34" charset="0"/>
                        </a:rPr>
                        <a:t>584</a:t>
                      </a:r>
                      <a:r>
                        <a:rPr kumimoji="0" lang="ru-RU" sz="1400" b="0" i="0" u="none" strike="noStrike" cap="none" normalizeH="0" baseline="0" dirty="0" smtClean="0">
                          <a:ln>
                            <a:noFill/>
                          </a:ln>
                          <a:solidFill>
                            <a:srgbClr val="000000"/>
                          </a:solidFill>
                          <a:effectLst/>
                          <a:latin typeface="Arial" pitchFamily="34" charset="0"/>
                          <a:cs typeface="Arial" pitchFamily="34" charset="0"/>
                        </a:rPr>
                        <a:t> </a:t>
                      </a:r>
                      <a:r>
                        <a:rPr kumimoji="0" lang="en-US" sz="1400" b="0" i="0" u="none" strike="noStrike" cap="none" normalizeH="0" baseline="0" dirty="0" smtClean="0">
                          <a:ln>
                            <a:noFill/>
                          </a:ln>
                          <a:solidFill>
                            <a:srgbClr val="000000"/>
                          </a:solidFill>
                          <a:effectLst/>
                          <a:latin typeface="Arial" pitchFamily="34" charset="0"/>
                          <a:cs typeface="Arial" pitchFamily="34" charset="0"/>
                        </a:rPr>
                        <a:t>039</a:t>
                      </a:r>
                      <a:endParaRPr kumimoji="0" lang="ru-RU" sz="1400" b="0" i="0" u="none" strike="noStrike" cap="none" normalizeH="0" baseline="0" dirty="0" smtClean="0">
                        <a:ln>
                          <a:noFill/>
                        </a:ln>
                        <a:solidFill>
                          <a:srgbClr val="000000"/>
                        </a:solidFill>
                        <a:effectLst/>
                        <a:latin typeface="Arial" pitchFamily="34" charset="0"/>
                        <a:cs typeface="Arial" pitchFamily="34" charset="0"/>
                      </a:endParaRP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cs typeface="Arial" pitchFamily="34" charset="0"/>
                        </a:rPr>
                        <a:t>9 106 408</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cs typeface="Arial" pitchFamily="34" charset="0"/>
                        </a:rPr>
                        <a:t>9 961 165</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7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cs typeface="Arial" pitchFamily="34" charset="0"/>
                        </a:rPr>
                        <a:t>Mittel des Global Fund</a:t>
                      </a:r>
                      <a:endParaRPr kumimoji="0" lang="ru-RU" sz="1400" b="0" i="0" u="none" strike="noStrike" cap="none" normalizeH="0" baseline="0" dirty="0" smtClean="0">
                        <a:ln>
                          <a:noFill/>
                        </a:ln>
                        <a:solidFill>
                          <a:srgbClr val="000000"/>
                        </a:solidFill>
                        <a:effectLst/>
                        <a:latin typeface="Arial" pitchFamily="34" charset="0"/>
                        <a:cs typeface="Arial" pitchFamily="34" charset="0"/>
                      </a:endParaRP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1 147 000 (100%)</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1 218 318</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(47,7%)</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1 378 748</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(24,7%)</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2 315 897</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(25,4%)</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2 640 115</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(26,5%)</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97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pitchFamily="34" charset="0"/>
                          <a:cs typeface="Arial" pitchFamily="34" charset="0"/>
                        </a:rPr>
                        <a:t>Nationaler Haushalt</a:t>
                      </a:r>
                      <a:endParaRPr kumimoji="0" lang="ru-RU" sz="1400" b="0" i="0" u="none" strike="noStrike" cap="none" normalizeH="0" baseline="0" dirty="0" smtClean="0">
                        <a:ln>
                          <a:noFill/>
                        </a:ln>
                        <a:solidFill>
                          <a:srgbClr val="000000"/>
                        </a:solidFill>
                        <a:effectLst/>
                        <a:latin typeface="Arial" pitchFamily="34" charset="0"/>
                        <a:cs typeface="Arial" pitchFamily="34" charset="0"/>
                      </a:endParaRP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Arial" pitchFamily="34" charset="0"/>
                          <a:cs typeface="Arial" pitchFamily="34" charset="0"/>
                        </a:rPr>
                        <a:t>0</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1 335 682</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(52,3%)</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4</a:t>
                      </a:r>
                      <a:r>
                        <a:rPr kumimoji="0" lang="ru-RU"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smtClean="0">
                          <a:ln>
                            <a:noFill/>
                          </a:ln>
                          <a:solidFill>
                            <a:srgbClr val="000000"/>
                          </a:solidFill>
                          <a:effectLst/>
                          <a:latin typeface="Arial" pitchFamily="34" charset="0"/>
                          <a:cs typeface="Arial" pitchFamily="34" charset="0"/>
                        </a:rPr>
                        <a:t>205</a:t>
                      </a:r>
                      <a:r>
                        <a:rPr kumimoji="0" lang="ru-RU"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smtClean="0">
                          <a:ln>
                            <a:noFill/>
                          </a:ln>
                          <a:solidFill>
                            <a:srgbClr val="000000"/>
                          </a:solidFill>
                          <a:effectLst/>
                          <a:latin typeface="Arial" pitchFamily="34" charset="0"/>
                          <a:cs typeface="Arial" pitchFamily="34" charset="0"/>
                        </a:rPr>
                        <a:t>291</a:t>
                      </a:r>
                      <a:endParaRPr kumimoji="0" lang="ru-RU"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(75,3%)</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6 790 511</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(74,6%)</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7 321 050</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(73,5%)</a:t>
                      </a:r>
                    </a:p>
                  </a:txBody>
                  <a:tcPr marL="86022" marR="86022" marT="43011" marB="430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7448" name="TextBox 7"/>
          <p:cNvSpPr txBox="1">
            <a:spLocks noChangeArrowheads="1"/>
          </p:cNvSpPr>
          <p:nvPr/>
        </p:nvSpPr>
        <p:spPr bwMode="auto">
          <a:xfrm>
            <a:off x="827584" y="4221088"/>
            <a:ext cx="7164388" cy="366712"/>
          </a:xfrm>
          <a:prstGeom prst="rect">
            <a:avLst/>
          </a:prstGeom>
          <a:noFill/>
          <a:ln w="9525">
            <a:noFill/>
            <a:miter lim="800000"/>
            <a:headEnd/>
            <a:tailEnd/>
          </a:ln>
        </p:spPr>
        <p:txBody>
          <a:bodyPr>
            <a:spAutoFit/>
          </a:bodyPr>
          <a:lstStyle/>
          <a:p>
            <a:pPr algn="ctr"/>
            <a:r>
              <a:rPr lang="de-DE" b="1" dirty="0" smtClean="0">
                <a:cs typeface="Arial" charset="0"/>
              </a:rPr>
              <a:t>Ausgaben für ART in</a:t>
            </a:r>
            <a:r>
              <a:rPr lang="ru-RU" b="1" dirty="0" smtClean="0">
                <a:cs typeface="Arial" charset="0"/>
              </a:rPr>
              <a:t> </a:t>
            </a:r>
            <a:r>
              <a:rPr lang="en-US" b="1" dirty="0" smtClean="0">
                <a:cs typeface="Arial" charset="0"/>
              </a:rPr>
              <a:t>US$</a:t>
            </a:r>
            <a:endParaRPr lang="ru-RU" b="1" dirty="0">
              <a:cs typeface="Arial" charset="0"/>
            </a:endParaRPr>
          </a:p>
        </p:txBody>
      </p:sp>
      <p:pic>
        <p:nvPicPr>
          <p:cNvPr id="7" name="Picture 5"/>
          <p:cNvPicPr>
            <a:picLocks noChangeAspect="1"/>
          </p:cNvPicPr>
          <p:nvPr/>
        </p:nvPicPr>
        <p:blipFill>
          <a:blip r:embed="rId5"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73" name="Group 41"/>
          <p:cNvGraphicFramePr>
            <a:graphicFrameLocks noGrp="1"/>
          </p:cNvGraphicFramePr>
          <p:nvPr>
            <p:extLst>
              <p:ext uri="{D42A27DB-BD31-4B8C-83A1-F6EECF244321}">
                <p14:modId xmlns:p14="http://schemas.microsoft.com/office/powerpoint/2010/main" val="2851935396"/>
              </p:ext>
            </p:extLst>
          </p:nvPr>
        </p:nvGraphicFramePr>
        <p:xfrm>
          <a:off x="395536" y="692696"/>
          <a:ext cx="8353425" cy="4181475"/>
        </p:xfrm>
        <a:graphic>
          <a:graphicData uri="http://schemas.openxmlformats.org/drawingml/2006/table">
            <a:tbl>
              <a:tblPr/>
              <a:tblGrid>
                <a:gridCol w="2089150"/>
                <a:gridCol w="1727200"/>
                <a:gridCol w="2663825"/>
                <a:gridCol w="1873250"/>
              </a:tblGrid>
              <a:tr h="831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CD-4</a:t>
                      </a:r>
                      <a:endParaRPr kumimoji="0" lang="ru-RU" sz="1600" b="1" i="0" u="none" strike="noStrike" cap="none" normalizeH="0" baseline="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dirty="0" smtClean="0">
                          <a:ln>
                            <a:noFill/>
                          </a:ln>
                          <a:solidFill>
                            <a:srgbClr val="FFFFFF"/>
                          </a:solidFill>
                          <a:effectLst/>
                          <a:latin typeface="Arial" charset="0"/>
                        </a:rPr>
                        <a:t>Hauptsächliche Kombinations-behandlungen</a:t>
                      </a:r>
                      <a:endParaRPr kumimoji="0" lang="ru-RU" sz="16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dirty="0" smtClean="0">
                          <a:ln>
                            <a:noFill/>
                          </a:ln>
                          <a:solidFill>
                            <a:srgbClr val="FFFFFF"/>
                          </a:solidFill>
                          <a:effectLst/>
                          <a:latin typeface="Arial" charset="0"/>
                        </a:rPr>
                        <a:t>ANZAHL BEHANDLUNGS-SCHEMEN</a:t>
                      </a:r>
                      <a:endParaRPr kumimoji="0" lang="ru-RU" sz="16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41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rPr>
                        <a:t>2010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&lt; 200 </a:t>
                      </a:r>
                      <a:endParaRPr kumimoji="0" lang="ru-RU"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AZT+3TC+EFV</a:t>
                      </a:r>
                      <a:r>
                        <a:rPr kumimoji="0" lang="ru-RU" sz="1600" b="0" i="0" u="none" strike="noStrike" cap="none" normalizeH="0" baseline="0" smtClean="0">
                          <a:ln>
                            <a:noFill/>
                          </a:ln>
                          <a:solidFill>
                            <a:srgbClr val="000000"/>
                          </a:solidFill>
                          <a:effectLst/>
                          <a:latin typeface="Arial" charset="0"/>
                        </a:rPr>
                        <a:t> – 30%</a:t>
                      </a:r>
                      <a:endParaRPr kumimoji="0" lang="en-US" sz="1600" b="0" i="0" u="none" strike="noStrike" cap="none" normalizeH="0" baseline="0" smtClean="0">
                        <a:ln>
                          <a:noFill/>
                        </a:ln>
                        <a:solidFill>
                          <a:srgbClr val="000000"/>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AZT+3TC+NVP</a:t>
                      </a:r>
                      <a:r>
                        <a:rPr kumimoji="0" lang="ru-RU" sz="1600" b="0" i="0" u="none" strike="noStrike" cap="none" normalizeH="0" baseline="0" smtClean="0">
                          <a:ln>
                            <a:noFill/>
                          </a:ln>
                          <a:solidFill>
                            <a:srgbClr val="000000"/>
                          </a:solidFill>
                          <a:effectLst/>
                          <a:latin typeface="Arial" charset="0"/>
                        </a:rPr>
                        <a:t> – 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37 </a:t>
                      </a:r>
                      <a:endParaRPr kumimoji="0" lang="ru-RU"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1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rPr>
                        <a:t>2015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&lt; 350</a:t>
                      </a:r>
                      <a:endParaRPr kumimoji="0" lang="ru-RU"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AZT+3TC+EFV – 38,5%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TDF+FTC+EFV – 16,4%</a:t>
                      </a:r>
                      <a:endParaRPr kumimoji="0" lang="ru-RU"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Arial" charset="0"/>
                        </a:rPr>
                        <a:t>33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41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rPr>
                        <a:t>2016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&lt; 350</a:t>
                      </a:r>
                      <a:endParaRPr kumimoji="0" lang="ru-RU"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AZT+3TC+EFV – 33,0%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TDF+FTC+EFV – 27,6%</a:t>
                      </a:r>
                      <a:endParaRPr kumimoji="0" lang="ru-RU"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Arial" charset="0"/>
                        </a:rPr>
                        <a:t>23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1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rPr>
                        <a:t>2017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&lt; 500</a:t>
                      </a:r>
                      <a:endParaRPr kumimoji="0" lang="ru-RU"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TDF+FTC+EFV – 43,5%</a:t>
                      </a:r>
                      <a:endParaRPr kumimoji="0" lang="ru-RU" sz="1600" b="0" i="0" u="none" strike="noStrike" cap="none" normalizeH="0" baseline="0" smtClean="0">
                        <a:ln>
                          <a:noFill/>
                        </a:ln>
                        <a:solidFill>
                          <a:srgbClr val="000000"/>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AZT+3TC+EFV – 22,8%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Arial" charset="0"/>
                        </a:rPr>
                        <a:t>16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84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rPr>
                        <a:t>2018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Arial" charset="0"/>
                        </a:rPr>
                        <a:t>ВСЕ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TDF+FTC+EFV – 72,6%</a:t>
                      </a:r>
                      <a:endParaRPr kumimoji="0" lang="ru-RU" sz="1600" b="0" i="0" u="none" strike="noStrike" cap="none" normalizeH="0" baseline="0" smtClean="0">
                        <a:ln>
                          <a:noFill/>
                        </a:ln>
                        <a:solidFill>
                          <a:srgbClr val="000000"/>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AZT+3TC+EFV – 0,5%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charset="0"/>
                        </a:rPr>
                        <a:t>15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8470" name="TextBox 4"/>
          <p:cNvSpPr txBox="1">
            <a:spLocks noChangeArrowheads="1"/>
          </p:cNvSpPr>
          <p:nvPr/>
        </p:nvSpPr>
        <p:spPr bwMode="auto">
          <a:xfrm>
            <a:off x="0" y="188640"/>
            <a:ext cx="8929688" cy="369332"/>
          </a:xfrm>
          <a:prstGeom prst="rect">
            <a:avLst/>
          </a:prstGeom>
          <a:noFill/>
          <a:ln w="9525">
            <a:noFill/>
            <a:miter lim="800000"/>
            <a:headEnd/>
            <a:tailEnd/>
          </a:ln>
        </p:spPr>
        <p:txBody>
          <a:bodyPr>
            <a:spAutoFit/>
          </a:bodyPr>
          <a:lstStyle/>
          <a:p>
            <a:pPr algn="ctr"/>
            <a:r>
              <a:rPr lang="de-DE" b="1" dirty="0" smtClean="0">
                <a:latin typeface="Arial" pitchFamily="34" charset="0"/>
                <a:cs typeface="Arial" pitchFamily="34" charset="0"/>
              </a:rPr>
              <a:t>GRUNDLEGENDE KRITERIEN FÜR ART BEHANDLUNGSBEGINN</a:t>
            </a:r>
            <a:endParaRPr lang="ru-RU" b="1" dirty="0">
              <a:solidFill>
                <a:srgbClr val="000099"/>
              </a:solidFill>
              <a:latin typeface="Arial" pitchFamily="34" charset="0"/>
              <a:cs typeface="Arial" pitchFamily="34" charset="0"/>
            </a:endParaRPr>
          </a:p>
        </p:txBody>
      </p:sp>
      <p:sp>
        <p:nvSpPr>
          <p:cNvPr id="18471" name="TextBox 5"/>
          <p:cNvSpPr txBox="1">
            <a:spLocks noChangeArrowheads="1"/>
          </p:cNvSpPr>
          <p:nvPr/>
        </p:nvSpPr>
        <p:spPr bwMode="auto">
          <a:xfrm>
            <a:off x="179512" y="5023321"/>
            <a:ext cx="8785225" cy="1077218"/>
          </a:xfrm>
          <a:prstGeom prst="rect">
            <a:avLst/>
          </a:prstGeom>
          <a:noFill/>
          <a:ln w="9525">
            <a:noFill/>
            <a:miter lim="800000"/>
            <a:headEnd/>
            <a:tailEnd/>
          </a:ln>
        </p:spPr>
        <p:txBody>
          <a:bodyPr>
            <a:spAutoFit/>
          </a:bodyPr>
          <a:lstStyle/>
          <a:p>
            <a:pPr indent="363538" algn="just"/>
            <a:r>
              <a:rPr lang="de-DE" sz="1600" b="1" dirty="0" smtClean="0">
                <a:latin typeface="Arial" pitchFamily="34" charset="0"/>
                <a:cs typeface="Arial" pitchFamily="34" charset="0"/>
              </a:rPr>
              <a:t>Seit Anfang 2017 wurde entsprechend der neuen klinischen Leitlinien, die in Übereinstimmung mit den WHO Empfehlungen erarbeitet worden sind, mit der Umstellung auf einen universellen Zugang zur ART begonnen, wobei vereinheitlichte Behandlungsschemen zum Einsatz kommen.</a:t>
            </a:r>
            <a:endParaRPr lang="ru-RU" sz="1600" b="1" dirty="0">
              <a:latin typeface="Arial" pitchFamily="34" charset="0"/>
              <a:cs typeface="Arial" pitchFamily="34" charset="0"/>
            </a:endParaRPr>
          </a:p>
        </p:txBody>
      </p:sp>
      <p:pic>
        <p:nvPicPr>
          <p:cNvPr id="8"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de-DE" sz="3500" b="1" dirty="0" smtClean="0">
                <a:latin typeface="Arial" charset="0"/>
              </a:rPr>
              <a:t>ART im Strafvollzug</a:t>
            </a:r>
            <a:endParaRPr lang="ru-RU" sz="3500" b="1" dirty="0" smtClean="0">
              <a:latin typeface="Arial" charset="0"/>
            </a:endParaRPr>
          </a:p>
        </p:txBody>
      </p:sp>
      <p:sp>
        <p:nvSpPr>
          <p:cNvPr id="24578" name="Объект 2"/>
          <p:cNvSpPr>
            <a:spLocks noGrp="1"/>
          </p:cNvSpPr>
          <p:nvPr>
            <p:ph idx="1"/>
          </p:nvPr>
        </p:nvSpPr>
        <p:spPr>
          <a:xfrm>
            <a:off x="333240" y="790939"/>
            <a:ext cx="8229600" cy="2405062"/>
          </a:xfrm>
        </p:spPr>
        <p:txBody>
          <a:bodyPr/>
          <a:lstStyle/>
          <a:p>
            <a:pPr algn="just"/>
            <a:r>
              <a:rPr lang="de-DE" sz="2400" dirty="0" smtClean="0">
                <a:latin typeface="Arial" charset="0"/>
              </a:rPr>
              <a:t>Die Anzahl der Patienten, die in Einrichtungen des Strafvollzugs ART bekommen, hat sich 2017 merklich erhöht</a:t>
            </a:r>
            <a:r>
              <a:rPr lang="en-US" sz="2400" dirty="0" smtClean="0">
                <a:latin typeface="Arial" charset="0"/>
              </a:rPr>
              <a:t>:</a:t>
            </a:r>
          </a:p>
          <a:p>
            <a:pPr algn="just"/>
            <a:r>
              <a:rPr lang="en-US" sz="2400" dirty="0" err="1" smtClean="0">
                <a:latin typeface="Arial" charset="0"/>
              </a:rPr>
              <a:t>Juli</a:t>
            </a:r>
            <a:r>
              <a:rPr lang="en-US" sz="2400" dirty="0" smtClean="0">
                <a:latin typeface="Arial" charset="0"/>
              </a:rPr>
              <a:t> 2017 – 651</a:t>
            </a:r>
          </a:p>
          <a:p>
            <a:pPr algn="just"/>
            <a:r>
              <a:rPr lang="en-US" sz="2400" dirty="0" smtClean="0">
                <a:latin typeface="Arial" charset="0"/>
              </a:rPr>
              <a:t>September 2017 - 952</a:t>
            </a:r>
            <a:endParaRPr lang="ru-RU" sz="2400" dirty="0" smtClean="0">
              <a:latin typeface="Arial" charset="0"/>
            </a:endParaRPr>
          </a:p>
        </p:txBody>
      </p:sp>
      <p:graphicFrame>
        <p:nvGraphicFramePr>
          <p:cNvPr id="24583" name="Object 7"/>
          <p:cNvGraphicFramePr>
            <a:graphicFrameLocks noChangeAspect="1"/>
          </p:cNvGraphicFramePr>
          <p:nvPr>
            <p:extLst>
              <p:ext uri="{D42A27DB-BD31-4B8C-83A1-F6EECF244321}">
                <p14:modId xmlns:p14="http://schemas.microsoft.com/office/powerpoint/2010/main" val="856154682"/>
              </p:ext>
            </p:extLst>
          </p:nvPr>
        </p:nvGraphicFramePr>
        <p:xfrm>
          <a:off x="717415" y="2740173"/>
          <a:ext cx="7845425" cy="3713162"/>
        </p:xfrm>
        <a:graphic>
          <a:graphicData uri="http://schemas.openxmlformats.org/presentationml/2006/ole">
            <mc:AlternateContent xmlns:mc="http://schemas.openxmlformats.org/markup-compatibility/2006">
              <mc:Choice xmlns:v="urn:schemas-microsoft-com:vml" Requires="v">
                <p:oleObj spid="_x0000_s6171" name="Диаграмма" r:id="rId3" imgW="5515034" imgH="2609820" progId="Excel.Chart.8">
                  <p:embed/>
                </p:oleObj>
              </mc:Choice>
              <mc:Fallback>
                <p:oleObj name="Диаграмма" r:id="rId3" imgW="5515034" imgH="2609820" progId="Excel.Char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415" y="2740173"/>
                        <a:ext cx="7845425" cy="371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4" name="Rectangle 8"/>
          <p:cNvSpPr>
            <a:spLocks noChangeArrowheads="1"/>
          </p:cNvSpPr>
          <p:nvPr/>
        </p:nvSpPr>
        <p:spPr bwMode="auto">
          <a:xfrm>
            <a:off x="3131840" y="4077072"/>
            <a:ext cx="565150" cy="366713"/>
          </a:xfrm>
          <a:prstGeom prst="rect">
            <a:avLst/>
          </a:prstGeom>
          <a:noFill/>
          <a:ln w="9525">
            <a:noFill/>
            <a:miter lim="800000"/>
            <a:headEnd/>
            <a:tailEnd/>
          </a:ln>
          <a:effectLst/>
        </p:spPr>
        <p:txBody>
          <a:bodyPr wrap="none">
            <a:spAutoFit/>
          </a:bodyPr>
          <a:lstStyle/>
          <a:p>
            <a:r>
              <a:rPr lang="en-US" b="1" dirty="0"/>
              <a:t>651</a:t>
            </a:r>
            <a:endParaRPr lang="ru-RU" b="1" dirty="0"/>
          </a:p>
        </p:txBody>
      </p:sp>
      <p:sp>
        <p:nvSpPr>
          <p:cNvPr id="24585" name="Rectangle 9"/>
          <p:cNvSpPr>
            <a:spLocks noChangeArrowheads="1"/>
          </p:cNvSpPr>
          <p:nvPr/>
        </p:nvSpPr>
        <p:spPr bwMode="auto">
          <a:xfrm>
            <a:off x="5652120" y="3501008"/>
            <a:ext cx="565150" cy="366713"/>
          </a:xfrm>
          <a:prstGeom prst="rect">
            <a:avLst/>
          </a:prstGeom>
          <a:noFill/>
          <a:ln w="9525">
            <a:noFill/>
            <a:miter lim="800000"/>
            <a:headEnd/>
            <a:tailEnd/>
          </a:ln>
          <a:effectLst/>
        </p:spPr>
        <p:txBody>
          <a:bodyPr wrap="none">
            <a:spAutoFit/>
          </a:bodyPr>
          <a:lstStyle/>
          <a:p>
            <a:r>
              <a:rPr lang="en-US" b="1" dirty="0"/>
              <a:t>952</a:t>
            </a:r>
            <a:endParaRPr lang="ru-RU" b="1" dirty="0"/>
          </a:p>
        </p:txBody>
      </p:sp>
      <p:pic>
        <p:nvPicPr>
          <p:cNvPr id="10" name="Picture 5"/>
          <p:cNvPicPr>
            <a:picLocks noChangeAspect="1"/>
          </p:cNvPicPr>
          <p:nvPr/>
        </p:nvPicPr>
        <p:blipFill>
          <a:blip r:embed="rId5"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1440" y="96419"/>
            <a:ext cx="8229600" cy="1143000"/>
          </a:xfrm>
        </p:spPr>
        <p:txBody>
          <a:bodyPr>
            <a:noAutofit/>
          </a:bodyPr>
          <a:lstStyle/>
          <a:p>
            <a:r>
              <a:rPr lang="de-DE" b="1" dirty="0" smtClean="0">
                <a:latin typeface="Arial" pitchFamily="34" charset="0"/>
                <a:cs typeface="Arial" pitchFamily="34" charset="0"/>
              </a:rPr>
              <a:t>Mutter-Kind-Übertragung </a:t>
            </a:r>
            <a:endParaRPr lang="ru-RU" b="1" dirty="0" smtClean="0">
              <a:latin typeface="Arial" pitchFamily="34" charset="0"/>
              <a:cs typeface="Arial" pitchFamily="34" charset="0"/>
            </a:endParaRPr>
          </a:p>
        </p:txBody>
      </p:sp>
      <p:sp>
        <p:nvSpPr>
          <p:cNvPr id="20482" name="Объект 2"/>
          <p:cNvSpPr>
            <a:spLocks noGrp="1"/>
          </p:cNvSpPr>
          <p:nvPr>
            <p:ph idx="1"/>
          </p:nvPr>
        </p:nvSpPr>
        <p:spPr>
          <a:xfrm>
            <a:off x="0" y="980728"/>
            <a:ext cx="8892480" cy="936104"/>
          </a:xfrm>
        </p:spPr>
        <p:txBody>
          <a:bodyPr/>
          <a:lstStyle/>
          <a:p>
            <a:pPr marL="4763" indent="352425" algn="ctr">
              <a:buNone/>
            </a:pPr>
            <a:r>
              <a:rPr lang="en-US" sz="2250" b="1" dirty="0" smtClean="0">
                <a:latin typeface="Arial" pitchFamily="34" charset="0"/>
                <a:cs typeface="Arial" pitchFamily="34" charset="0"/>
              </a:rPr>
              <a:t>Am 7. </a:t>
            </a:r>
            <a:r>
              <a:rPr lang="en-US" sz="2250" b="1" dirty="0" err="1" smtClean="0">
                <a:latin typeface="Arial" pitchFamily="34" charset="0"/>
                <a:cs typeface="Arial" pitchFamily="34" charset="0"/>
              </a:rPr>
              <a:t>Juni</a:t>
            </a:r>
            <a:r>
              <a:rPr lang="ru-RU" sz="2250" b="1" dirty="0" smtClean="0">
                <a:latin typeface="Arial" pitchFamily="34" charset="0"/>
                <a:cs typeface="Arial" pitchFamily="34" charset="0"/>
              </a:rPr>
              <a:t> </a:t>
            </a:r>
            <a:r>
              <a:rPr lang="en-US" sz="2250" b="1" dirty="0" smtClean="0">
                <a:latin typeface="Arial" pitchFamily="34" charset="0"/>
                <a:cs typeface="Arial" pitchFamily="34" charset="0"/>
              </a:rPr>
              <a:t>2016 hat die WHO die </a:t>
            </a:r>
            <a:r>
              <a:rPr lang="en-US" sz="2250" b="1" dirty="0" err="1" smtClean="0">
                <a:latin typeface="Arial" pitchFamily="34" charset="0"/>
                <a:cs typeface="Arial" pitchFamily="34" charset="0"/>
              </a:rPr>
              <a:t>Eliminierung</a:t>
            </a:r>
            <a:r>
              <a:rPr lang="en-US" sz="2250" b="1" dirty="0" smtClean="0">
                <a:latin typeface="Arial" pitchFamily="34" charset="0"/>
                <a:cs typeface="Arial" pitchFamily="34" charset="0"/>
              </a:rPr>
              <a:t> der Mutter-Kind-</a:t>
            </a:r>
            <a:r>
              <a:rPr lang="en-US" sz="2250" b="1" dirty="0" err="1" smtClean="0">
                <a:latin typeface="Arial" pitchFamily="34" charset="0"/>
                <a:cs typeface="Arial" pitchFamily="34" charset="0"/>
              </a:rPr>
              <a:t>Übertragung</a:t>
            </a:r>
            <a:r>
              <a:rPr lang="en-US" sz="2250" b="1" dirty="0" smtClean="0">
                <a:latin typeface="Arial" pitchFamily="34" charset="0"/>
                <a:cs typeface="Arial" pitchFamily="34" charset="0"/>
              </a:rPr>
              <a:t> von HIV und Syphilis in der </a:t>
            </a:r>
            <a:r>
              <a:rPr lang="en-US" sz="2250" b="1" dirty="0" err="1" smtClean="0">
                <a:latin typeface="Arial" pitchFamily="34" charset="0"/>
                <a:cs typeface="Arial" pitchFamily="34" charset="0"/>
              </a:rPr>
              <a:t>Republik</a:t>
            </a:r>
            <a:r>
              <a:rPr lang="en-US" sz="2250" b="1" dirty="0" smtClean="0">
                <a:latin typeface="Arial" pitchFamily="34" charset="0"/>
                <a:cs typeface="Arial" pitchFamily="34" charset="0"/>
              </a:rPr>
              <a:t> Belarus </a:t>
            </a:r>
            <a:r>
              <a:rPr lang="en-US" sz="2250" b="1" dirty="0" err="1" smtClean="0">
                <a:latin typeface="Arial" pitchFamily="34" charset="0"/>
                <a:cs typeface="Arial" pitchFamily="34" charset="0"/>
              </a:rPr>
              <a:t>bestätigt</a:t>
            </a:r>
            <a:r>
              <a:rPr lang="en-US" sz="2250" b="1" dirty="0" smtClean="0">
                <a:latin typeface="Arial" pitchFamily="34" charset="0"/>
                <a:cs typeface="Arial" pitchFamily="34" charset="0"/>
              </a:rPr>
              <a:t>.</a:t>
            </a:r>
            <a:endParaRPr lang="ru-RU" sz="2250" b="1" dirty="0" smtClean="0">
              <a:latin typeface="Arial" pitchFamily="34" charset="0"/>
              <a:cs typeface="Arial" pitchFamily="34" charset="0"/>
            </a:endParaRPr>
          </a:p>
        </p:txBody>
      </p:sp>
      <p:pic>
        <p:nvPicPr>
          <p:cNvPr id="6" name="Содержимое 3" descr="un_1.jpg"/>
          <p:cNvPicPr>
            <a:picLocks noChangeAspect="1"/>
          </p:cNvPicPr>
          <p:nvPr/>
        </p:nvPicPr>
        <p:blipFill>
          <a:blip r:embed="rId2" cstate="print"/>
          <a:stretch>
            <a:fillRect/>
          </a:stretch>
        </p:blipFill>
        <p:spPr bwMode="auto">
          <a:xfrm>
            <a:off x="1979712" y="2204864"/>
            <a:ext cx="5184576" cy="3888432"/>
          </a:xfrm>
          <a:prstGeom prst="rect">
            <a:avLst/>
          </a:prstGeom>
          <a:noFill/>
          <a:ln w="9525">
            <a:noFill/>
            <a:miter lim="800000"/>
            <a:headEnd/>
            <a:tailEnd/>
          </a:ln>
        </p:spPr>
      </p:pic>
      <p:pic>
        <p:nvPicPr>
          <p:cNvPr id="8" name="Picture 5"/>
          <p:cNvPicPr>
            <a:picLocks noChangeAspect="1"/>
          </p:cNvPicPr>
          <p:nvPr/>
        </p:nvPicPr>
        <p:blipFill>
          <a:blip r:embed="rId3"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sz="2800" b="1" dirty="0" smtClean="0">
                <a:latin typeface="Arial" charset="0"/>
              </a:rPr>
              <a:t>Ausweitung des Zugangs zu kostengünstig antiretroviralen Präparaten</a:t>
            </a:r>
            <a:endParaRPr lang="ru-RU" sz="2800" b="1" dirty="0" smtClean="0">
              <a:latin typeface="Arial" charset="0"/>
            </a:endParaRPr>
          </a:p>
        </p:txBody>
      </p:sp>
      <p:sp>
        <p:nvSpPr>
          <p:cNvPr id="3" name="Объект 2"/>
          <p:cNvSpPr>
            <a:spLocks noGrp="1"/>
          </p:cNvSpPr>
          <p:nvPr>
            <p:ph idx="1"/>
          </p:nvPr>
        </p:nvSpPr>
        <p:spPr/>
        <p:txBody>
          <a:bodyPr>
            <a:normAutofit/>
          </a:bodyPr>
          <a:lstStyle/>
          <a:p>
            <a:pPr algn="just">
              <a:lnSpc>
                <a:spcPct val="90000"/>
              </a:lnSpc>
            </a:pPr>
            <a:r>
              <a:rPr lang="en-US" sz="2600" dirty="0" smtClean="0">
                <a:latin typeface="Arial" charset="0"/>
              </a:rPr>
              <a:t>80</a:t>
            </a:r>
            <a:r>
              <a:rPr lang="ru-RU" sz="2600" dirty="0" smtClean="0">
                <a:latin typeface="Arial" charset="0"/>
              </a:rPr>
              <a:t>%</a:t>
            </a:r>
            <a:r>
              <a:rPr lang="de-DE" sz="2600" dirty="0" smtClean="0">
                <a:latin typeface="Arial" charset="0"/>
              </a:rPr>
              <a:t> der 2017 eingesetzten ART Präparate wurden in der Republik Belarus hergestellt</a:t>
            </a:r>
            <a:endParaRPr lang="ru-RU" sz="2600" dirty="0" smtClean="0">
              <a:latin typeface="Arial" charset="0"/>
            </a:endParaRPr>
          </a:p>
          <a:p>
            <a:pPr algn="just">
              <a:lnSpc>
                <a:spcPct val="90000"/>
              </a:lnSpc>
            </a:pPr>
            <a:r>
              <a:rPr lang="de-DE" sz="2600" dirty="0" smtClean="0">
                <a:latin typeface="Arial" charset="0"/>
              </a:rPr>
              <a:t>Der medizinische Patentpool gab die Mitteilung von </a:t>
            </a:r>
            <a:r>
              <a:rPr lang="en-US" sz="2600" dirty="0" smtClean="0">
                <a:latin typeface="Arial" charset="0"/>
              </a:rPr>
              <a:t>Gilead </a:t>
            </a:r>
            <a:r>
              <a:rPr lang="en-US" sz="2600" dirty="0" smtClean="0">
                <a:latin typeface="Arial" charset="0"/>
              </a:rPr>
              <a:t>Sciences </a:t>
            </a:r>
            <a:r>
              <a:rPr lang="en-US" sz="2600" dirty="0" err="1" smtClean="0">
                <a:latin typeface="Arial" charset="0"/>
              </a:rPr>
              <a:t>über</a:t>
            </a:r>
            <a:r>
              <a:rPr lang="en-US" sz="2600" dirty="0" smtClean="0">
                <a:latin typeface="Arial" charset="0"/>
              </a:rPr>
              <a:t> die </a:t>
            </a:r>
            <a:r>
              <a:rPr lang="en-US" sz="2600" dirty="0" err="1" smtClean="0">
                <a:latin typeface="Arial" charset="0"/>
              </a:rPr>
              <a:t>Ausweitung</a:t>
            </a:r>
            <a:r>
              <a:rPr lang="en-US" sz="2600" dirty="0" smtClean="0">
                <a:latin typeface="Arial" charset="0"/>
              </a:rPr>
              <a:t> von </a:t>
            </a:r>
            <a:r>
              <a:rPr lang="en-US" sz="2600" dirty="0" err="1" smtClean="0">
                <a:latin typeface="Arial" charset="0"/>
              </a:rPr>
              <a:t>Produktionslizenzen</a:t>
            </a:r>
            <a:r>
              <a:rPr lang="en-US" sz="2600" dirty="0" smtClean="0">
                <a:latin typeface="Arial" charset="0"/>
              </a:rPr>
              <a:t> </a:t>
            </a:r>
            <a:r>
              <a:rPr lang="en-US" sz="2600" dirty="0" err="1" smtClean="0">
                <a:latin typeface="Arial" charset="0"/>
              </a:rPr>
              <a:t>für</a:t>
            </a:r>
            <a:r>
              <a:rPr lang="en-US" sz="2600" dirty="0" smtClean="0">
                <a:latin typeface="Arial" charset="0"/>
              </a:rPr>
              <a:t> ART </a:t>
            </a:r>
            <a:r>
              <a:rPr lang="en-US" sz="2600" dirty="0" err="1" smtClean="0">
                <a:latin typeface="Arial" charset="0"/>
              </a:rPr>
              <a:t>Präparate</a:t>
            </a:r>
            <a:r>
              <a:rPr lang="en-US" sz="2600" dirty="0" smtClean="0">
                <a:latin typeface="Arial" charset="0"/>
              </a:rPr>
              <a:t> auf </a:t>
            </a:r>
            <a:r>
              <a:rPr lang="en-US" sz="2600" dirty="0" err="1" smtClean="0">
                <a:latin typeface="Arial" charset="0"/>
              </a:rPr>
              <a:t>drei</a:t>
            </a:r>
            <a:r>
              <a:rPr lang="en-US" sz="2600" dirty="0" smtClean="0">
                <a:latin typeface="Arial" charset="0"/>
              </a:rPr>
              <a:t> </a:t>
            </a:r>
            <a:r>
              <a:rPr lang="en-US" sz="2600" dirty="0" err="1" smtClean="0">
                <a:latin typeface="Arial" charset="0"/>
              </a:rPr>
              <a:t>zusätzliche</a:t>
            </a:r>
            <a:r>
              <a:rPr lang="en-US" sz="2600" dirty="0" smtClean="0">
                <a:latin typeface="Arial" charset="0"/>
              </a:rPr>
              <a:t> </a:t>
            </a:r>
            <a:r>
              <a:rPr lang="en-US" sz="2600" dirty="0" err="1" smtClean="0">
                <a:latin typeface="Arial" charset="0"/>
              </a:rPr>
              <a:t>Länder</a:t>
            </a:r>
            <a:r>
              <a:rPr lang="en-US" sz="2600" dirty="0" smtClean="0">
                <a:latin typeface="Arial" charset="0"/>
              </a:rPr>
              <a:t> </a:t>
            </a:r>
            <a:r>
              <a:rPr lang="en-US" sz="2600" dirty="0" err="1" smtClean="0">
                <a:latin typeface="Arial" charset="0"/>
              </a:rPr>
              <a:t>heraus</a:t>
            </a:r>
            <a:r>
              <a:rPr lang="en-US" sz="2600" dirty="0" smtClean="0">
                <a:latin typeface="Arial" charset="0"/>
              </a:rPr>
              <a:t>: Belarus, Malaysia und Ukraine, und </a:t>
            </a:r>
            <a:r>
              <a:rPr lang="en-US" sz="2600" dirty="0" err="1" smtClean="0">
                <a:latin typeface="Arial" charset="0"/>
              </a:rPr>
              <a:t>zwar</a:t>
            </a:r>
            <a:r>
              <a:rPr lang="en-US" sz="2600" dirty="0" smtClean="0">
                <a:latin typeface="Arial" charset="0"/>
              </a:rPr>
              <a:t> </a:t>
            </a:r>
            <a:r>
              <a:rPr lang="en-US" sz="2600" dirty="0" err="1" smtClean="0">
                <a:latin typeface="Arial" charset="0"/>
              </a:rPr>
              <a:t>für</a:t>
            </a:r>
            <a:r>
              <a:rPr lang="en-US" sz="2600" dirty="0" smtClean="0">
                <a:latin typeface="Arial" charset="0"/>
              </a:rPr>
              <a:t> die </a:t>
            </a:r>
            <a:r>
              <a:rPr lang="en-US" sz="2600" dirty="0" err="1" smtClean="0">
                <a:latin typeface="Arial" charset="0"/>
              </a:rPr>
              <a:t>Herstellung</a:t>
            </a:r>
            <a:r>
              <a:rPr lang="en-US" sz="2600" dirty="0" smtClean="0">
                <a:latin typeface="Arial" charset="0"/>
              </a:rPr>
              <a:t> </a:t>
            </a:r>
            <a:r>
              <a:rPr lang="en-US" sz="2600" dirty="0" err="1" smtClean="0">
                <a:latin typeface="Arial" charset="0"/>
              </a:rPr>
              <a:t>folgender</a:t>
            </a:r>
            <a:r>
              <a:rPr lang="en-US" sz="2600" dirty="0" smtClean="0">
                <a:latin typeface="Arial" charset="0"/>
              </a:rPr>
              <a:t> </a:t>
            </a:r>
            <a:r>
              <a:rPr lang="en-US" sz="2600" dirty="0" err="1" smtClean="0">
                <a:latin typeface="Arial" charset="0"/>
              </a:rPr>
              <a:t>Arzneimittel</a:t>
            </a:r>
            <a:r>
              <a:rPr lang="en-US" sz="2600" dirty="0" smtClean="0">
                <a:latin typeface="Arial" charset="0"/>
              </a:rPr>
              <a:t>:</a:t>
            </a:r>
            <a:r>
              <a:rPr lang="ru-RU" sz="2600" dirty="0" smtClean="0">
                <a:latin typeface="Arial" charset="0"/>
              </a:rPr>
              <a:t> </a:t>
            </a:r>
            <a:r>
              <a:rPr lang="en-US" sz="2600" dirty="0" err="1" smtClean="0">
                <a:latin typeface="Arial" charset="0"/>
              </a:rPr>
              <a:t>tenofovir</a:t>
            </a:r>
            <a:r>
              <a:rPr lang="en-US" sz="2600" dirty="0" smtClean="0">
                <a:latin typeface="Arial" charset="0"/>
              </a:rPr>
              <a:t> </a:t>
            </a:r>
            <a:r>
              <a:rPr lang="en-US" sz="2600" dirty="0" err="1" smtClean="0">
                <a:latin typeface="Arial" charset="0"/>
              </a:rPr>
              <a:t>disoproxil</a:t>
            </a:r>
            <a:r>
              <a:rPr lang="en-US" sz="2600" dirty="0" smtClean="0">
                <a:latin typeface="Arial" charset="0"/>
              </a:rPr>
              <a:t> </a:t>
            </a:r>
            <a:r>
              <a:rPr lang="en-US" sz="2600" dirty="0" err="1" smtClean="0">
                <a:latin typeface="Arial" charset="0"/>
              </a:rPr>
              <a:t>fumarate</a:t>
            </a:r>
            <a:r>
              <a:rPr lang="en-US" sz="2600" dirty="0" smtClean="0">
                <a:latin typeface="Arial" charset="0"/>
              </a:rPr>
              <a:t> (TDF), </a:t>
            </a:r>
            <a:r>
              <a:rPr lang="en-US" sz="2600" dirty="0" err="1" smtClean="0">
                <a:latin typeface="Arial" charset="0"/>
              </a:rPr>
              <a:t>tenofovir</a:t>
            </a:r>
            <a:r>
              <a:rPr lang="en-US" sz="2600" dirty="0" smtClean="0">
                <a:latin typeface="Arial" charset="0"/>
              </a:rPr>
              <a:t> </a:t>
            </a:r>
            <a:r>
              <a:rPr lang="en-US" sz="2600" dirty="0" err="1" smtClean="0">
                <a:latin typeface="Arial" charset="0"/>
              </a:rPr>
              <a:t>alafenamide</a:t>
            </a:r>
            <a:r>
              <a:rPr lang="en-US" sz="2600" dirty="0" smtClean="0">
                <a:latin typeface="Arial" charset="0"/>
              </a:rPr>
              <a:t> (TAF), </a:t>
            </a:r>
            <a:r>
              <a:rPr lang="en-US" sz="2600" dirty="0" err="1" smtClean="0">
                <a:latin typeface="Arial" charset="0"/>
              </a:rPr>
              <a:t>cobicistat</a:t>
            </a:r>
            <a:r>
              <a:rPr lang="en-US" sz="2600" dirty="0" smtClean="0">
                <a:latin typeface="Arial" charset="0"/>
              </a:rPr>
              <a:t> (COBI) </a:t>
            </a:r>
            <a:r>
              <a:rPr lang="ru-RU" sz="2600" dirty="0" smtClean="0">
                <a:latin typeface="Arial" charset="0"/>
              </a:rPr>
              <a:t>и</a:t>
            </a:r>
            <a:r>
              <a:rPr lang="en-US" sz="2600" dirty="0" smtClean="0">
                <a:latin typeface="Arial" charset="0"/>
              </a:rPr>
              <a:t> </a:t>
            </a:r>
            <a:r>
              <a:rPr lang="en-US" sz="2600" dirty="0" err="1" smtClean="0">
                <a:latin typeface="Arial" charset="0"/>
              </a:rPr>
              <a:t>elvitegravir</a:t>
            </a:r>
            <a:r>
              <a:rPr lang="en-US" sz="2600" dirty="0" smtClean="0">
                <a:latin typeface="Arial" charset="0"/>
              </a:rPr>
              <a:t> (EVG)</a:t>
            </a:r>
            <a:endParaRPr lang="ru-RU" sz="2600" dirty="0" smtClean="0">
              <a:latin typeface="Arial" charset="0"/>
            </a:endParaRPr>
          </a:p>
        </p:txBody>
      </p:sp>
      <p:pic>
        <p:nvPicPr>
          <p:cNvPr id="7"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rmAutofit/>
          </a:bodyPr>
          <a:lstStyle/>
          <a:p>
            <a:r>
              <a:rPr lang="de-DE" sz="3200" b="1" dirty="0" smtClean="0">
                <a:latin typeface="Arial" pitchFamily="34" charset="0"/>
                <a:cs typeface="Arial" pitchFamily="34" charset="0"/>
              </a:rPr>
              <a:t>Probleme der Finanzierung von HIV Programmen</a:t>
            </a:r>
            <a:endParaRPr lang="ru-RU" sz="3200" b="1" dirty="0">
              <a:latin typeface="Arial" pitchFamily="34" charset="0"/>
              <a:cs typeface="Arial" pitchFamily="34" charset="0"/>
            </a:endParaRPr>
          </a:p>
        </p:txBody>
      </p:sp>
      <p:sp>
        <p:nvSpPr>
          <p:cNvPr id="3" name="Содержимое 2"/>
          <p:cNvSpPr>
            <a:spLocks noGrp="1"/>
          </p:cNvSpPr>
          <p:nvPr>
            <p:ph idx="1"/>
          </p:nvPr>
        </p:nvSpPr>
        <p:spPr>
          <a:xfrm>
            <a:off x="467544" y="1495325"/>
            <a:ext cx="8229600" cy="4525963"/>
          </a:xfrm>
        </p:spPr>
        <p:txBody>
          <a:bodyPr>
            <a:normAutofit fontScale="77500" lnSpcReduction="20000"/>
          </a:bodyPr>
          <a:lstStyle/>
          <a:p>
            <a:pPr algn="just"/>
            <a:r>
              <a:rPr lang="de-DE" b="1" dirty="0" smtClean="0">
                <a:latin typeface="Arial" pitchFamily="34" charset="0"/>
                <a:cs typeface="Arial" pitchFamily="34" charset="0"/>
              </a:rPr>
              <a:t>Bilaterale </a:t>
            </a:r>
            <a:r>
              <a:rPr lang="de-DE" b="1" dirty="0" smtClean="0">
                <a:latin typeface="Arial" pitchFamily="34" charset="0"/>
                <a:cs typeface="Arial" pitchFamily="34" charset="0"/>
              </a:rPr>
              <a:t>Finanzierung</a:t>
            </a:r>
            <a:r>
              <a:rPr lang="ru-RU" b="1" dirty="0" smtClean="0">
                <a:latin typeface="Arial" pitchFamily="34" charset="0"/>
                <a:cs typeface="Arial" pitchFamily="34" charset="0"/>
              </a:rPr>
              <a:t>: 80% </a:t>
            </a:r>
            <a:r>
              <a:rPr lang="de-DE" b="1" dirty="0" smtClean="0">
                <a:latin typeface="Arial" pitchFamily="34" charset="0"/>
                <a:cs typeface="Arial" pitchFamily="34" charset="0"/>
              </a:rPr>
              <a:t>Staat</a:t>
            </a:r>
            <a:r>
              <a:rPr lang="ru-RU" b="1" dirty="0" smtClean="0">
                <a:latin typeface="Arial" pitchFamily="34" charset="0"/>
                <a:cs typeface="Arial" pitchFamily="34" charset="0"/>
              </a:rPr>
              <a:t>, 20% </a:t>
            </a:r>
            <a:r>
              <a:rPr lang="de-DE" b="1" dirty="0" smtClean="0">
                <a:latin typeface="Arial" pitchFamily="34" charset="0"/>
                <a:cs typeface="Arial" pitchFamily="34" charset="0"/>
              </a:rPr>
              <a:t>Globaler Fond</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Hoher Preis einiger ART Originalpräparate und Unmöglichkeit des Einkaufs günstiger Generika aufgrund von Einschränkungen der Patente stellt ein Hauptproblem dar </a:t>
            </a:r>
            <a:r>
              <a:rPr lang="de-DE" b="1" dirty="0" smtClean="0">
                <a:latin typeface="Arial" pitchFamily="34" charset="0"/>
                <a:cs typeface="Arial" pitchFamily="34" charset="0"/>
              </a:rPr>
              <a:t>nach </a:t>
            </a:r>
            <a:r>
              <a:rPr lang="de-DE" b="1" dirty="0" smtClean="0">
                <a:latin typeface="Arial" pitchFamily="34" charset="0"/>
                <a:cs typeface="Arial" pitchFamily="34" charset="0"/>
              </a:rPr>
              <a:t>der Beendigung der Finanzierung durch den Globalen </a:t>
            </a:r>
            <a:r>
              <a:rPr lang="de-DE" b="1" dirty="0" smtClean="0">
                <a:latin typeface="Arial" pitchFamily="34" charset="0"/>
                <a:cs typeface="Arial" pitchFamily="34" charset="0"/>
              </a:rPr>
              <a:t>Fond</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Fehlen ausgearbeiteter Mechanismen zur staatlichen Finanzierung von Aktivitäten nicht-staatlicher, gemeinnütziger Organisationen bei der Umsetzung von Schadensminimierenden Programmen unter besonderen Zielgruppen der Bevölkerung</a:t>
            </a:r>
            <a:endParaRPr lang="ru-RU" b="1" dirty="0">
              <a:latin typeface="Arial" pitchFamily="34" charset="0"/>
              <a:cs typeface="Arial" pitchFamily="34" charset="0"/>
            </a:endParaRPr>
          </a:p>
        </p:txBody>
      </p:sp>
      <p:pic>
        <p:nvPicPr>
          <p:cNvPr id="5"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143000"/>
          </a:xfrm>
        </p:spPr>
        <p:txBody>
          <a:bodyPr>
            <a:normAutofit/>
          </a:bodyPr>
          <a:lstStyle/>
          <a:p>
            <a:r>
              <a:rPr lang="de-DE" sz="3200" b="1" dirty="0" smtClean="0">
                <a:latin typeface="Arial" pitchFamily="34" charset="0"/>
                <a:cs typeface="Arial" pitchFamily="34" charset="0"/>
              </a:rPr>
              <a:t>Prioritäre Arbeitsrichtungen im Kontext im HIV-Bereich</a:t>
            </a:r>
            <a:r>
              <a:rPr lang="ru-RU" sz="3200" b="1" dirty="0" smtClean="0">
                <a:latin typeface="Arial" pitchFamily="34" charset="0"/>
                <a:cs typeface="Arial" pitchFamily="34" charset="0"/>
              </a:rPr>
              <a:t> </a:t>
            </a:r>
            <a:endParaRPr lang="ru-RU" sz="3200" b="1" dirty="0">
              <a:latin typeface="Arial" pitchFamily="34" charset="0"/>
              <a:cs typeface="Arial" pitchFamily="34" charset="0"/>
            </a:endParaRPr>
          </a:p>
        </p:txBody>
      </p:sp>
      <p:sp>
        <p:nvSpPr>
          <p:cNvPr id="3" name="Содержимое 2"/>
          <p:cNvSpPr>
            <a:spLocks noGrp="1"/>
          </p:cNvSpPr>
          <p:nvPr>
            <p:ph idx="1"/>
          </p:nvPr>
        </p:nvSpPr>
        <p:spPr>
          <a:xfrm>
            <a:off x="467544" y="1484784"/>
            <a:ext cx="8229600" cy="4525963"/>
          </a:xfrm>
        </p:spPr>
        <p:txBody>
          <a:bodyPr>
            <a:normAutofit fontScale="62500" lnSpcReduction="20000"/>
          </a:bodyPr>
          <a:lstStyle/>
          <a:p>
            <a:pPr algn="just"/>
            <a:r>
              <a:rPr lang="de-DE" b="1" dirty="0" smtClean="0">
                <a:latin typeface="Arial" pitchFamily="34" charset="0"/>
                <a:cs typeface="Arial" pitchFamily="34" charset="0"/>
              </a:rPr>
              <a:t>Verstärkung der Zusammenarbeit von staatlichem und nicht-staatlichem Sektor im Bereich Prävention, Diagnostik und Behandlung von HIV-Infektionen; Umsetzung des „staatlichen Sozialauftrags“</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Umsetzung von Maßnahmen der Öffentlichkeitsarbeit zu HIV/AIDS</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Umsetzung der </a:t>
            </a:r>
            <a:r>
              <a:rPr lang="ru-RU" b="1" dirty="0" smtClean="0">
                <a:latin typeface="Arial" pitchFamily="34" charset="0"/>
                <a:cs typeface="Arial" pitchFamily="34" charset="0"/>
              </a:rPr>
              <a:t>90-90-90</a:t>
            </a:r>
            <a:r>
              <a:rPr lang="de-DE" b="1" dirty="0" smtClean="0">
                <a:latin typeface="Arial" pitchFamily="34" charset="0"/>
                <a:cs typeface="Arial" pitchFamily="34" charset="0"/>
              </a:rPr>
              <a:t> Ziele</a:t>
            </a:r>
            <a:r>
              <a:rPr lang="ru-RU" b="1" dirty="0" smtClean="0">
                <a:latin typeface="Arial" pitchFamily="34" charset="0"/>
                <a:cs typeface="Arial" pitchFamily="34" charset="0"/>
              </a:rPr>
              <a:t>. </a:t>
            </a:r>
            <a:r>
              <a:rPr lang="de-DE" b="1" dirty="0" smtClean="0">
                <a:latin typeface="Arial" pitchFamily="34" charset="0"/>
                <a:cs typeface="Arial" pitchFamily="34" charset="0"/>
              </a:rPr>
              <a:t>Größtmögliche Versorgung von PLWH mit antiretroviraler Therapie </a:t>
            </a:r>
            <a:r>
              <a:rPr lang="de-DE" b="1" dirty="0" smtClean="0">
                <a:latin typeface="Arial" pitchFamily="34" charset="0"/>
                <a:cs typeface="Arial" pitchFamily="34" charset="0"/>
              </a:rPr>
              <a:t>unter Einbezug „schwer erreichbarer“ Gruppen</a:t>
            </a:r>
            <a:endParaRPr lang="ru-RU" b="1" dirty="0" smtClean="0">
              <a:latin typeface="Arial" pitchFamily="34" charset="0"/>
              <a:cs typeface="Arial" pitchFamily="34" charset="0"/>
            </a:endParaRPr>
          </a:p>
          <a:p>
            <a:pPr algn="just">
              <a:tabLst>
                <a:tab pos="4392613" algn="l"/>
              </a:tabLst>
            </a:pPr>
            <a:r>
              <a:rPr lang="de-DE" b="1" dirty="0" smtClean="0">
                <a:latin typeface="Arial" pitchFamily="34" charset="0"/>
                <a:cs typeface="Arial" pitchFamily="34" charset="0"/>
              </a:rPr>
              <a:t>Vervollkommnung und Vervollständigung des nationalen Registers der Patienten mit HIV, seine Umgestaltung zu einem umfassenden Instrument der Erfassung, Berichterstattung und Versorgungsplanung (insbesondere der </a:t>
            </a:r>
            <a:r>
              <a:rPr lang="de-DE" b="1" dirty="0">
                <a:latin typeface="Arial" pitchFamily="34" charset="0"/>
                <a:cs typeface="Arial" pitchFamily="34" charset="0"/>
              </a:rPr>
              <a:t>B</a:t>
            </a:r>
            <a:r>
              <a:rPr lang="de-DE" b="1" dirty="0" smtClean="0">
                <a:latin typeface="Arial" pitchFamily="34" charset="0"/>
                <a:cs typeface="Arial" pitchFamily="34" charset="0"/>
              </a:rPr>
              <a:t>edarfe an ART)</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Soziale Unterstützung der Patienten und Arbeit an der Therapietreue zu ART unter breitem Einbezug zivilgesellschaftlicher nicht-kommerzieller Organisationen</a:t>
            </a:r>
            <a:endParaRPr lang="ru-RU" b="1" dirty="0">
              <a:latin typeface="Arial" pitchFamily="34" charset="0"/>
              <a:cs typeface="Arial" pitchFamily="34" charset="0"/>
            </a:endParaRPr>
          </a:p>
        </p:txBody>
      </p:sp>
      <p:pic>
        <p:nvPicPr>
          <p:cNvPr id="5"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rmAutofit fontScale="90000"/>
          </a:bodyPr>
          <a:lstStyle/>
          <a:p>
            <a:r>
              <a:rPr lang="de-DE" sz="3200" b="1" dirty="0" smtClean="0">
                <a:latin typeface="Arial" pitchFamily="34" charset="0"/>
                <a:cs typeface="Arial" pitchFamily="34" charset="0"/>
              </a:rPr>
              <a:t>Beteiligung der Zivilgesellschaft bei der Lösung von Problemen um HIV in Belarus</a:t>
            </a:r>
            <a:endParaRPr lang="ru-RU" sz="3200" b="1" dirty="0">
              <a:latin typeface="Arial" pitchFamily="34" charset="0"/>
              <a:cs typeface="Arial" pitchFamily="34" charset="0"/>
            </a:endParaRPr>
          </a:p>
        </p:txBody>
      </p:sp>
      <p:sp>
        <p:nvSpPr>
          <p:cNvPr id="3" name="Содержимое 2"/>
          <p:cNvSpPr>
            <a:spLocks noGrp="1"/>
          </p:cNvSpPr>
          <p:nvPr>
            <p:ph idx="1"/>
          </p:nvPr>
        </p:nvSpPr>
        <p:spPr>
          <a:xfrm>
            <a:off x="323528" y="2542198"/>
            <a:ext cx="8496944" cy="3627783"/>
          </a:xfrm>
        </p:spPr>
        <p:txBody>
          <a:bodyPr>
            <a:noAutofit/>
          </a:bodyPr>
          <a:lstStyle/>
          <a:p>
            <a:pPr marL="4763" indent="352425" algn="just">
              <a:buNone/>
            </a:pPr>
            <a:r>
              <a:rPr lang="de-DE" sz="2000" b="1" u="sng" dirty="0" smtClean="0">
                <a:latin typeface="Arial" pitchFamily="34" charset="0"/>
                <a:cs typeface="Arial" pitchFamily="34" charset="0"/>
              </a:rPr>
              <a:t>Vertreter gesellschaftlicher Organisationen </a:t>
            </a:r>
            <a:r>
              <a:rPr lang="ru-RU" sz="2000" b="1" u="sng" dirty="0" smtClean="0">
                <a:latin typeface="Arial" pitchFamily="34" charset="0"/>
                <a:cs typeface="Arial" pitchFamily="34" charset="0"/>
              </a:rPr>
              <a:t>:</a:t>
            </a:r>
            <a:endParaRPr lang="ru-RU" sz="2000" b="1" u="sng" dirty="0" smtClean="0">
              <a:latin typeface="Arial" pitchFamily="34" charset="0"/>
              <a:cs typeface="Arial" pitchFamily="34" charset="0"/>
            </a:endParaRPr>
          </a:p>
          <a:p>
            <a:pPr algn="just">
              <a:buClr>
                <a:srgbClr val="FF0000"/>
              </a:buClr>
              <a:buFont typeface="Wingdings" pitchFamily="2" charset="2"/>
              <a:buChar char="v"/>
            </a:pPr>
            <a:r>
              <a:rPr lang="de-DE" sz="2000" b="1" dirty="0">
                <a:latin typeface="Arial" pitchFamily="34" charset="0"/>
                <a:cs typeface="Arial" pitchFamily="34" charset="0"/>
              </a:rPr>
              <a:t>nehmen </a:t>
            </a:r>
            <a:r>
              <a:rPr lang="de-DE" sz="2000" b="1" dirty="0" smtClean="0">
                <a:latin typeface="Arial" pitchFamily="34" charset="0"/>
                <a:cs typeface="Arial" pitchFamily="34" charset="0"/>
              </a:rPr>
              <a:t>an </a:t>
            </a:r>
            <a:r>
              <a:rPr lang="de-DE" sz="2000" b="1" dirty="0" smtClean="0">
                <a:latin typeface="Arial" pitchFamily="34" charset="0"/>
                <a:cs typeface="Arial" pitchFamily="34" charset="0"/>
              </a:rPr>
              <a:t>der Ausarbeitung und dem Voranbringen gesetzlicher Vorschriften und Verordnungen des Gesundheitsministeriums teil;</a:t>
            </a:r>
            <a:endParaRPr lang="ru-RU" sz="2000" b="1" dirty="0" smtClean="0">
              <a:latin typeface="Arial" pitchFamily="34" charset="0"/>
              <a:cs typeface="Arial" pitchFamily="34" charset="0"/>
            </a:endParaRPr>
          </a:p>
          <a:p>
            <a:pPr algn="just">
              <a:buClr>
                <a:srgbClr val="FF0000"/>
              </a:buClr>
              <a:buFont typeface="Wingdings" pitchFamily="2" charset="2"/>
              <a:buChar char="v"/>
            </a:pPr>
            <a:r>
              <a:rPr lang="de-DE" sz="2000" b="1" dirty="0" smtClean="0">
                <a:latin typeface="Arial" pitchFamily="34" charset="0"/>
                <a:cs typeface="Arial" pitchFamily="34" charset="0"/>
              </a:rPr>
              <a:t>w</a:t>
            </a:r>
            <a:r>
              <a:rPr lang="de-DE" sz="2000" b="1" dirty="0" smtClean="0">
                <a:latin typeface="Arial" pitchFamily="34" charset="0"/>
                <a:cs typeface="Arial" pitchFamily="34" charset="0"/>
              </a:rPr>
              <a:t>erden in das landesweite Koordinierungskomitee einbezogen</a:t>
            </a:r>
            <a:r>
              <a:rPr lang="ru-RU" sz="2000" b="1" dirty="0" smtClean="0">
                <a:latin typeface="Arial" pitchFamily="34" charset="0"/>
                <a:cs typeface="Arial" pitchFamily="34" charset="0"/>
              </a:rPr>
              <a:t>;</a:t>
            </a:r>
            <a:endParaRPr lang="ru-RU" sz="2000" b="1" dirty="0" smtClean="0">
              <a:latin typeface="Arial" pitchFamily="34" charset="0"/>
              <a:cs typeface="Arial" pitchFamily="34" charset="0"/>
            </a:endParaRPr>
          </a:p>
          <a:p>
            <a:pPr algn="just">
              <a:buClr>
                <a:srgbClr val="FF0000"/>
              </a:buClr>
              <a:buFont typeface="Wingdings" pitchFamily="2" charset="2"/>
              <a:buChar char="v"/>
            </a:pPr>
            <a:r>
              <a:rPr lang="de-DE" sz="2000" b="1" dirty="0" smtClean="0">
                <a:latin typeface="Arial" pitchFamily="34" charset="0"/>
                <a:cs typeface="Arial" pitchFamily="34" charset="0"/>
              </a:rPr>
              <a:t>werden zur Durchführung von Informationskampagnen herangezogen</a:t>
            </a:r>
            <a:r>
              <a:rPr lang="ru-RU" sz="2000" b="1" dirty="0" smtClean="0">
                <a:latin typeface="Arial" pitchFamily="34" charset="0"/>
                <a:cs typeface="Arial" pitchFamily="34" charset="0"/>
              </a:rPr>
              <a:t>;</a:t>
            </a:r>
            <a:endParaRPr lang="ru-RU" sz="2000" b="1" dirty="0" smtClean="0">
              <a:latin typeface="Arial" pitchFamily="34" charset="0"/>
              <a:cs typeface="Arial" pitchFamily="34" charset="0"/>
            </a:endParaRPr>
          </a:p>
          <a:p>
            <a:pPr algn="just">
              <a:buClr>
                <a:srgbClr val="C00000"/>
              </a:buClr>
              <a:buFont typeface="Wingdings" pitchFamily="2" charset="2"/>
              <a:buChar char="v"/>
            </a:pPr>
            <a:r>
              <a:rPr lang="de-DE" sz="2000" b="1" dirty="0" smtClean="0">
                <a:latin typeface="Arial" pitchFamily="34" charset="0"/>
                <a:cs typeface="Arial" pitchFamily="34" charset="0"/>
              </a:rPr>
              <a:t>Nicht-staatliche, nicht-kommerzielle Organisationen haben eine Schlüsselstellung bei der Durchführung niedrigschwelliger Aktivitäten der HIV Prävention</a:t>
            </a:r>
            <a:r>
              <a:rPr lang="ru-RU" sz="2000" b="1" dirty="0" smtClean="0">
                <a:latin typeface="Arial" pitchFamily="34" charset="0"/>
                <a:cs typeface="Arial" pitchFamily="34" charset="0"/>
              </a:rPr>
              <a:t>,</a:t>
            </a:r>
            <a:r>
              <a:rPr lang="de-DE" sz="2000" b="1" dirty="0" smtClean="0">
                <a:latin typeface="Arial" pitchFamily="34" charset="0"/>
                <a:cs typeface="Arial" pitchFamily="34" charset="0"/>
              </a:rPr>
              <a:t> insbesondere in vulnerablen Gruppen</a:t>
            </a:r>
            <a:r>
              <a:rPr lang="ru-RU" sz="2000" b="1" dirty="0" smtClean="0">
                <a:latin typeface="Arial" pitchFamily="34" charset="0"/>
                <a:cs typeface="Arial" pitchFamily="34" charset="0"/>
              </a:rPr>
              <a:t>.</a:t>
            </a:r>
            <a:endParaRPr lang="ru-RU" sz="2000" b="1" dirty="0">
              <a:latin typeface="Arial" pitchFamily="34" charset="0"/>
              <a:cs typeface="Arial" pitchFamily="34" charset="0"/>
            </a:endParaRPr>
          </a:p>
        </p:txBody>
      </p:sp>
      <p:sp>
        <p:nvSpPr>
          <p:cNvPr id="4" name="Прямоугольник 3"/>
          <p:cNvSpPr/>
          <p:nvPr/>
        </p:nvSpPr>
        <p:spPr>
          <a:xfrm>
            <a:off x="179512" y="1268760"/>
            <a:ext cx="9217024" cy="1154162"/>
          </a:xfrm>
          <a:prstGeom prst="rect">
            <a:avLst/>
          </a:prstGeom>
        </p:spPr>
        <p:txBody>
          <a:bodyPr wrap="square">
            <a:spAutoFit/>
          </a:bodyPr>
          <a:lstStyle/>
          <a:p>
            <a:pPr algn="ctr">
              <a:buNone/>
            </a:pPr>
            <a:r>
              <a:rPr lang="de-DE" sz="2300" b="1" dirty="0" smtClean="0">
                <a:latin typeface="Arial" pitchFamily="34" charset="0"/>
                <a:cs typeface="Arial" pitchFamily="34" charset="0"/>
              </a:rPr>
              <a:t>Nicht-staatliche, nicht-kommerzielle Organisationen, die Leistungen im Bereich der HIV Prävention erbringen, sind </a:t>
            </a:r>
            <a:r>
              <a:rPr lang="de-DE" sz="2300" b="1" u="sng" dirty="0" smtClean="0">
                <a:latin typeface="Arial" pitchFamily="34" charset="0"/>
                <a:cs typeface="Arial" pitchFamily="34" charset="0"/>
              </a:rPr>
              <a:t>gleichberechtigte nationale Partner des Staates.</a:t>
            </a:r>
            <a:r>
              <a:rPr lang="ru-RU" sz="2300" b="1" u="sng" dirty="0" smtClean="0">
                <a:latin typeface="Arial" pitchFamily="34" charset="0"/>
                <a:cs typeface="Arial" pitchFamily="34" charset="0"/>
              </a:rPr>
              <a:t> </a:t>
            </a:r>
            <a:endParaRPr lang="ru-RU" sz="2300" b="1" u="sng" dirty="0" smtClean="0">
              <a:latin typeface="Arial" pitchFamily="34" charset="0"/>
              <a:cs typeface="Arial" pitchFamily="34" charset="0"/>
            </a:endParaRPr>
          </a:p>
        </p:txBody>
      </p:sp>
      <p:pic>
        <p:nvPicPr>
          <p:cNvPr id="6"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143000"/>
          </a:xfrm>
        </p:spPr>
        <p:txBody>
          <a:bodyPr>
            <a:normAutofit/>
          </a:bodyPr>
          <a:lstStyle/>
          <a:p>
            <a:r>
              <a:rPr lang="de-DE" sz="3200" b="1" dirty="0" smtClean="0">
                <a:latin typeface="Arial" pitchFamily="34" charset="0"/>
                <a:cs typeface="Arial" pitchFamily="34" charset="0"/>
              </a:rPr>
              <a:t>Absehbare Probleme der Arbeit im Bereich HIV in den nächsten Jahren</a:t>
            </a:r>
            <a:endParaRPr lang="ru-RU" sz="3200" b="1" dirty="0">
              <a:latin typeface="Arial" pitchFamily="34" charset="0"/>
              <a:cs typeface="Arial" pitchFamily="34" charset="0"/>
            </a:endParaRPr>
          </a:p>
        </p:txBody>
      </p:sp>
      <p:sp>
        <p:nvSpPr>
          <p:cNvPr id="3" name="Содержимое 2"/>
          <p:cNvSpPr>
            <a:spLocks noGrp="1"/>
          </p:cNvSpPr>
          <p:nvPr>
            <p:ph idx="1"/>
          </p:nvPr>
        </p:nvSpPr>
        <p:spPr>
          <a:xfrm>
            <a:off x="467544" y="1351309"/>
            <a:ext cx="8229600" cy="4525963"/>
          </a:xfrm>
        </p:spPr>
        <p:txBody>
          <a:bodyPr>
            <a:normAutofit fontScale="77500" lnSpcReduction="20000"/>
          </a:bodyPr>
          <a:lstStyle/>
          <a:p>
            <a:pPr algn="just"/>
            <a:r>
              <a:rPr lang="de-DE" b="1" dirty="0" smtClean="0">
                <a:latin typeface="Arial" pitchFamily="34" charset="0"/>
                <a:cs typeface="Arial" pitchFamily="34" charset="0"/>
              </a:rPr>
              <a:t>Erfassung von „schwer erreichbaren“ Patienten und Vertretern besonders von HIV betroffener Gruppen durch Testung und Behandlung</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Praktische Umsetzung des „staatlichen Sozialauftrags“ im HIV Bereich (fehlende Vorerfahrungen)</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Unzureichende Anzahl ausgebildeter medizinischer Fachkräfte</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Mangelhafter Zustand des Registers HIV der Patienten mit HIV wird zur parallelen Informationssammlung per Hand führen</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Fehlen ausgebildeter Sozialarbeiter mit Spezialisierung auf den HIV Bereich</a:t>
            </a:r>
            <a:endParaRPr lang="ru-RU" b="1" dirty="0">
              <a:latin typeface="Arial" pitchFamily="34" charset="0"/>
              <a:cs typeface="Arial" pitchFamily="34" charset="0"/>
            </a:endParaRPr>
          </a:p>
        </p:txBody>
      </p:sp>
      <p:pic>
        <p:nvPicPr>
          <p:cNvPr id="5"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Заголовок 1"/>
          <p:cNvSpPr>
            <a:spLocks noGrp="1"/>
          </p:cNvSpPr>
          <p:nvPr>
            <p:ph type="title"/>
          </p:nvPr>
        </p:nvSpPr>
        <p:spPr>
          <a:xfrm>
            <a:off x="467544" y="404664"/>
            <a:ext cx="8229600" cy="1143000"/>
          </a:xfrm>
        </p:spPr>
        <p:txBody>
          <a:bodyPr/>
          <a:lstStyle/>
          <a:p>
            <a:r>
              <a:rPr lang="de-DE" altLang="ru-RU" sz="2400" b="1" dirty="0" smtClean="0">
                <a:latin typeface="Arial" pitchFamily="34" charset="0"/>
                <a:cs typeface="Arial" pitchFamily="34" charset="0"/>
              </a:rPr>
              <a:t>DYNAMIK DER REGISTRIERUNG VON HIV FÄLLEN IN DER REPUBLIK BELARUS</a:t>
            </a:r>
            <a:r>
              <a:rPr lang="ru-RU" altLang="ru-RU" sz="2400" b="1" dirty="0" smtClean="0">
                <a:latin typeface="Arial" pitchFamily="34" charset="0"/>
                <a:cs typeface="Arial" pitchFamily="34" charset="0"/>
              </a:rPr>
              <a:t> (2006-2016) </a:t>
            </a:r>
            <a:br>
              <a:rPr lang="ru-RU" altLang="ru-RU" sz="2400" b="1" dirty="0" smtClean="0">
                <a:latin typeface="Arial" pitchFamily="34" charset="0"/>
                <a:cs typeface="Arial" pitchFamily="34" charset="0"/>
              </a:rPr>
            </a:br>
            <a:endParaRPr lang="ru-RU" sz="2400" dirty="0" smtClean="0">
              <a:latin typeface="Arial" pitchFamily="34" charset="0"/>
              <a:cs typeface="Arial" pitchFamily="34" charset="0"/>
            </a:endParaRPr>
          </a:p>
        </p:txBody>
      </p:sp>
      <p:graphicFrame>
        <p:nvGraphicFramePr>
          <p:cNvPr id="6" name="Диаграмма 5"/>
          <p:cNvGraphicFramePr/>
          <p:nvPr>
            <p:extLst>
              <p:ext uri="{D42A27DB-BD31-4B8C-83A1-F6EECF244321}">
                <p14:modId xmlns:p14="http://schemas.microsoft.com/office/powerpoint/2010/main" val="833005072"/>
              </p:ext>
            </p:extLst>
          </p:nvPr>
        </p:nvGraphicFramePr>
        <p:xfrm>
          <a:off x="611560" y="1700807"/>
          <a:ext cx="8208912" cy="49253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Диаграмма 6"/>
          <p:cNvGraphicFramePr/>
          <p:nvPr>
            <p:extLst>
              <p:ext uri="{D42A27DB-BD31-4B8C-83A1-F6EECF244321}">
                <p14:modId xmlns:p14="http://schemas.microsoft.com/office/powerpoint/2010/main" val="2985522119"/>
              </p:ext>
            </p:extLst>
          </p:nvPr>
        </p:nvGraphicFramePr>
        <p:xfrm>
          <a:off x="1331640" y="1700808"/>
          <a:ext cx="7344816" cy="3817615"/>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5"/>
          <p:cNvPicPr>
            <a:picLocks noChangeAspect="1"/>
          </p:cNvPicPr>
          <p:nvPr/>
        </p:nvPicPr>
        <p:blipFill>
          <a:blip r:embed="rId4" cstate="print"/>
          <a:srcRect/>
          <a:stretch>
            <a:fillRect/>
          </a:stretch>
        </p:blipFill>
        <p:spPr bwMode="auto">
          <a:xfrm>
            <a:off x="0" y="6165304"/>
            <a:ext cx="9144000" cy="576063"/>
          </a:xfrm>
          <a:prstGeom prst="rect">
            <a:avLst/>
          </a:prstGeom>
          <a:noFill/>
          <a:ln w="9525">
            <a:noFill/>
            <a:miter lim="800000"/>
            <a:headEnd/>
            <a:tailEnd/>
          </a:ln>
        </p:spPr>
      </p:pic>
      <p:sp>
        <p:nvSpPr>
          <p:cNvPr id="2" name="Textfeld 1"/>
          <p:cNvSpPr txBox="1"/>
          <p:nvPr/>
        </p:nvSpPr>
        <p:spPr>
          <a:xfrm>
            <a:off x="2375756" y="1700806"/>
            <a:ext cx="4680520" cy="369332"/>
          </a:xfrm>
          <a:prstGeom prst="rect">
            <a:avLst/>
          </a:prstGeom>
          <a:solidFill>
            <a:schemeClr val="accent6">
              <a:lumMod val="60000"/>
              <a:lumOff val="40000"/>
            </a:schemeClr>
          </a:solidFill>
        </p:spPr>
        <p:txBody>
          <a:bodyPr wrap="square" rtlCol="0">
            <a:spAutoFit/>
          </a:bodyPr>
          <a:lstStyle/>
          <a:p>
            <a:r>
              <a:rPr lang="de-DE" b="1" dirty="0" smtClean="0"/>
              <a:t>Anzahl registrierter Fälle im Berichtsjahr</a:t>
            </a:r>
            <a:endParaRPr lang="de-DE" b="1"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normAutofit/>
          </a:bodyPr>
          <a:lstStyle/>
          <a:p>
            <a:r>
              <a:rPr lang="de-DE" sz="3200" b="1" dirty="0" smtClean="0">
                <a:latin typeface="Arial" pitchFamily="34" charset="0"/>
                <a:cs typeface="Arial" pitchFamily="34" charset="0"/>
              </a:rPr>
              <a:t>Reduzierung der Preise für die Behandlung von HIV</a:t>
            </a:r>
            <a:r>
              <a:rPr lang="ru-RU" sz="3200" b="1" dirty="0" smtClean="0">
                <a:latin typeface="Arial" pitchFamily="34" charset="0"/>
                <a:cs typeface="Arial" pitchFamily="34" charset="0"/>
              </a:rPr>
              <a:t>.</a:t>
            </a:r>
            <a:endParaRPr lang="ru-RU" sz="3200" b="1" dirty="0">
              <a:latin typeface="Arial" pitchFamily="34" charset="0"/>
              <a:cs typeface="Arial" pitchFamily="34" charset="0"/>
            </a:endParaRPr>
          </a:p>
        </p:txBody>
      </p:sp>
      <p:sp>
        <p:nvSpPr>
          <p:cNvPr id="3" name="Содержимое 2"/>
          <p:cNvSpPr>
            <a:spLocks noGrp="1"/>
          </p:cNvSpPr>
          <p:nvPr>
            <p:ph idx="1"/>
          </p:nvPr>
        </p:nvSpPr>
        <p:spPr>
          <a:xfrm>
            <a:off x="539552" y="1412776"/>
            <a:ext cx="8229600" cy="4525963"/>
          </a:xfrm>
        </p:spPr>
        <p:txBody>
          <a:bodyPr>
            <a:normAutofit fontScale="77500" lnSpcReduction="20000"/>
          </a:bodyPr>
          <a:lstStyle/>
          <a:p>
            <a:pPr algn="just"/>
            <a:r>
              <a:rPr lang="de-DE" b="1" dirty="0" smtClean="0">
                <a:latin typeface="Arial" pitchFamily="34" charset="0"/>
                <a:cs typeface="Arial" pitchFamily="34" charset="0"/>
              </a:rPr>
              <a:t>Der Ankauf von ART Präparaten unter Ausnutzung der elektronischen Plattform der Belarussischen Handelsbörse – Schaffung eines Wettbewerberumfelds unter den Herstellern von Generika und Senkung der Preise</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Arbeit an der Übertragung freiwilliger Lizenzen auf ART Präparate durch die Rechteinhaber</a:t>
            </a:r>
            <a:endParaRPr lang="ru-RU" b="1" dirty="0" smtClean="0">
              <a:latin typeface="Arial" pitchFamily="34" charset="0"/>
              <a:cs typeface="Arial" pitchFamily="34" charset="0"/>
            </a:endParaRPr>
          </a:p>
          <a:p>
            <a:pPr algn="just"/>
            <a:r>
              <a:rPr lang="de-DE" b="1" dirty="0" smtClean="0">
                <a:latin typeface="Arial" pitchFamily="34" charset="0"/>
                <a:cs typeface="Arial" pitchFamily="34" charset="0"/>
              </a:rPr>
              <a:t>Zurichtung der Produktion von ART Präparaten auf Grundlage belarussischer Unternehmen </a:t>
            </a:r>
            <a:r>
              <a:rPr lang="ru-RU" b="1" dirty="0" smtClean="0">
                <a:latin typeface="Arial" pitchFamily="34" charset="0"/>
                <a:cs typeface="Arial" pitchFamily="34" charset="0"/>
              </a:rPr>
              <a:t>(</a:t>
            </a:r>
            <a:r>
              <a:rPr lang="de-DE" b="1" dirty="0" smtClean="0">
                <a:latin typeface="Arial" pitchFamily="34" charset="0"/>
                <a:cs typeface="Arial" pitchFamily="34" charset="0"/>
              </a:rPr>
              <a:t>Firma</a:t>
            </a:r>
            <a:r>
              <a:rPr lang="ru-RU" b="1" dirty="0" smtClean="0">
                <a:latin typeface="Arial" pitchFamily="34" charset="0"/>
                <a:cs typeface="Arial" pitchFamily="34" charset="0"/>
              </a:rPr>
              <a:t> «</a:t>
            </a:r>
            <a:r>
              <a:rPr lang="de-DE" b="1" dirty="0" err="1" smtClean="0">
                <a:latin typeface="Arial" pitchFamily="34" charset="0"/>
                <a:cs typeface="Arial" pitchFamily="34" charset="0"/>
              </a:rPr>
              <a:t>Farmatech</a:t>
            </a:r>
            <a:r>
              <a:rPr lang="ru-RU" b="1" dirty="0" smtClean="0">
                <a:latin typeface="Arial" pitchFamily="34" charset="0"/>
                <a:cs typeface="Arial" pitchFamily="34" charset="0"/>
              </a:rPr>
              <a:t>», </a:t>
            </a:r>
            <a:r>
              <a:rPr lang="de-DE" b="1" dirty="0" smtClean="0">
                <a:latin typeface="Arial" pitchFamily="34" charset="0"/>
                <a:cs typeface="Arial" pitchFamily="34" charset="0"/>
              </a:rPr>
              <a:t>das in Bau befindliche belarussisch-indische Joint Venture </a:t>
            </a:r>
            <a:r>
              <a:rPr lang="ru-RU" b="1" dirty="0" smtClean="0">
                <a:latin typeface="Arial" pitchFamily="34" charset="0"/>
                <a:cs typeface="Arial" pitchFamily="34" charset="0"/>
              </a:rPr>
              <a:t>«</a:t>
            </a:r>
            <a:r>
              <a:rPr lang="de-DE" b="1" dirty="0" err="1" smtClean="0">
                <a:latin typeface="Arial" pitchFamily="34" charset="0"/>
                <a:cs typeface="Arial" pitchFamily="34" charset="0"/>
              </a:rPr>
              <a:t>DzhivaFarm</a:t>
            </a:r>
            <a:r>
              <a:rPr lang="ru-RU" b="1" dirty="0" smtClean="0">
                <a:latin typeface="Arial" pitchFamily="34" charset="0"/>
                <a:cs typeface="Arial" pitchFamily="34" charset="0"/>
              </a:rPr>
              <a:t>»)</a:t>
            </a:r>
            <a:endParaRPr lang="ru-RU" b="1" dirty="0">
              <a:latin typeface="Arial" pitchFamily="34" charset="0"/>
              <a:cs typeface="Arial" pitchFamily="34" charset="0"/>
            </a:endParaRPr>
          </a:p>
        </p:txBody>
      </p:sp>
      <p:pic>
        <p:nvPicPr>
          <p:cNvPr id="5"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rmAutofit/>
          </a:bodyPr>
          <a:lstStyle/>
          <a:p>
            <a:r>
              <a:rPr lang="de-DE" sz="3200" b="1" dirty="0" smtClean="0">
                <a:latin typeface="Arial" pitchFamily="34" charset="0"/>
                <a:cs typeface="Arial" pitchFamily="34" charset="0"/>
              </a:rPr>
              <a:t>Regionale und internationale Kooperation, Prioritäten</a:t>
            </a:r>
            <a:endParaRPr lang="ru-RU" sz="3200" b="1" dirty="0">
              <a:latin typeface="Arial" pitchFamily="34" charset="0"/>
              <a:cs typeface="Arial" pitchFamily="34" charset="0"/>
            </a:endParaRPr>
          </a:p>
        </p:txBody>
      </p:sp>
      <p:sp>
        <p:nvSpPr>
          <p:cNvPr id="3" name="Содержимое 2"/>
          <p:cNvSpPr>
            <a:spLocks noGrp="1"/>
          </p:cNvSpPr>
          <p:nvPr>
            <p:ph idx="1"/>
          </p:nvPr>
        </p:nvSpPr>
        <p:spPr>
          <a:xfrm>
            <a:off x="457200" y="1124744"/>
            <a:ext cx="8229600" cy="4824536"/>
          </a:xfrm>
        </p:spPr>
        <p:txBody>
          <a:bodyPr>
            <a:noAutofit/>
          </a:bodyPr>
          <a:lstStyle/>
          <a:p>
            <a:pPr algn="just"/>
            <a:r>
              <a:rPr lang="de-DE" sz="2300" b="1" dirty="0" smtClean="0">
                <a:latin typeface="Arial" pitchFamily="34" charset="0"/>
                <a:cs typeface="Arial" pitchFamily="34" charset="0"/>
              </a:rPr>
              <a:t>Zusammenwirken regionaler und internationaler Organisationen in der Arbeit mit dem internationalen Medizinischen Patentpool, um von den Rechteinhabern freiwillige Lizenzen für notwendige ART Präparate zu erhalten</a:t>
            </a:r>
            <a:endParaRPr lang="ru-RU" sz="2300" b="1" dirty="0" smtClean="0">
              <a:latin typeface="Arial" pitchFamily="34" charset="0"/>
              <a:cs typeface="Arial" pitchFamily="34" charset="0"/>
            </a:endParaRPr>
          </a:p>
          <a:p>
            <a:pPr algn="just"/>
            <a:r>
              <a:rPr lang="de-DE" sz="2300" b="1" dirty="0" smtClean="0">
                <a:latin typeface="Arial" pitchFamily="34" charset="0"/>
                <a:cs typeface="Arial" pitchFamily="34" charset="0"/>
              </a:rPr>
              <a:t>Fertigstellung und Verbesserung des nationalen Registers von Patienten mit HIV</a:t>
            </a:r>
            <a:endParaRPr lang="ru-RU" sz="2300" b="1" dirty="0" smtClean="0">
              <a:latin typeface="Arial" pitchFamily="34" charset="0"/>
              <a:cs typeface="Arial" pitchFamily="34" charset="0"/>
            </a:endParaRPr>
          </a:p>
          <a:p>
            <a:pPr algn="just"/>
            <a:r>
              <a:rPr lang="de-DE" sz="2300" b="1" dirty="0" smtClean="0">
                <a:latin typeface="Arial" pitchFamily="34" charset="0"/>
                <a:cs typeface="Arial" pitchFamily="34" charset="0"/>
              </a:rPr>
              <a:t>Ausbildung von medizinischen und sozialen Fachkräften im HIV Bereich</a:t>
            </a:r>
            <a:endParaRPr lang="ru-RU" sz="2300" b="1" dirty="0" smtClean="0">
              <a:latin typeface="Arial" pitchFamily="34" charset="0"/>
              <a:cs typeface="Arial" pitchFamily="34" charset="0"/>
            </a:endParaRPr>
          </a:p>
          <a:p>
            <a:pPr algn="just"/>
            <a:r>
              <a:rPr lang="de-DE" sz="2300" b="1" dirty="0" smtClean="0">
                <a:latin typeface="Arial" pitchFamily="34" charset="0"/>
                <a:cs typeface="Arial" pitchFamily="34" charset="0"/>
              </a:rPr>
              <a:t>Verbesserung der Ausstattung von HIV Behandlungseinrichtungen</a:t>
            </a:r>
            <a:r>
              <a:rPr lang="ru-RU" sz="2300" b="1" dirty="0" smtClean="0">
                <a:latin typeface="Arial" pitchFamily="34" charset="0"/>
                <a:cs typeface="Arial" pitchFamily="34" charset="0"/>
              </a:rPr>
              <a:t> (</a:t>
            </a:r>
            <a:r>
              <a:rPr lang="de-DE" sz="2300" b="1" dirty="0" smtClean="0">
                <a:latin typeface="Arial" pitchFamily="34" charset="0"/>
                <a:cs typeface="Arial" pitchFamily="34" charset="0"/>
              </a:rPr>
              <a:t>Organisation eines republikanischen Zentrums zur Behandlung von HIV und parenterale Hepatitiden, Erneuerung der labortechnischen Ausstattung)</a:t>
            </a:r>
            <a:endParaRPr lang="ru-RU" sz="2300" b="1" dirty="0">
              <a:latin typeface="Arial" pitchFamily="34" charset="0"/>
              <a:cs typeface="Arial" pitchFamily="34" charset="0"/>
            </a:endParaRPr>
          </a:p>
        </p:txBody>
      </p:sp>
      <p:pic>
        <p:nvPicPr>
          <p:cNvPr id="5"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Безимени-1"/>
          <p:cNvPicPr>
            <a:picLocks noChangeAspect="1" noChangeArrowheads="1"/>
          </p:cNvPicPr>
          <p:nvPr/>
        </p:nvPicPr>
        <p:blipFill>
          <a:blip r:embed="rId2" cstate="print"/>
          <a:srcRect/>
          <a:stretch>
            <a:fillRect/>
          </a:stretch>
        </p:blipFill>
        <p:spPr bwMode="auto">
          <a:xfrm>
            <a:off x="3131840" y="620688"/>
            <a:ext cx="2664296" cy="2886104"/>
          </a:xfrm>
          <a:prstGeom prst="rect">
            <a:avLst/>
          </a:prstGeom>
          <a:noFill/>
          <a:ln w="9525">
            <a:noFill/>
            <a:miter lim="800000"/>
            <a:headEnd/>
            <a:tailEnd/>
          </a:ln>
          <a:effectLst>
            <a:outerShdw blurRad="101600" dist="63500" dir="2880000" sx="86000" sy="86000" algn="ctr" rotWithShape="0">
              <a:srgbClr val="000000">
                <a:alpha val="85000"/>
              </a:srgbClr>
            </a:outerShdw>
          </a:effectLst>
        </p:spPr>
      </p:pic>
      <p:sp>
        <p:nvSpPr>
          <p:cNvPr id="5" name="Прямоугольник 4"/>
          <p:cNvSpPr/>
          <p:nvPr/>
        </p:nvSpPr>
        <p:spPr>
          <a:xfrm>
            <a:off x="1794294" y="3861048"/>
            <a:ext cx="5657574" cy="1754326"/>
          </a:xfrm>
          <a:prstGeom prst="rect">
            <a:avLst/>
          </a:prstGeom>
          <a:noFill/>
        </p:spPr>
        <p:txBody>
          <a:bodyPr wrap="none" lIns="91440" tIns="45720" rIns="91440" bIns="45720">
            <a:spAutoFit/>
          </a:bodyPr>
          <a:lstStyle/>
          <a:p>
            <a:pPr algn="ctr"/>
            <a:r>
              <a:rPr lang="de-DE" sz="54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DANKE FÜR IHRE </a:t>
            </a:r>
          </a:p>
          <a:p>
            <a:pPr algn="ctr"/>
            <a:r>
              <a:rPr lang="de-DE" sz="54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AUFMERKSAMKEIT</a:t>
            </a:r>
            <a:endParaRPr lang="ru-RU" sz="5400" b="1"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p:txBody>
      </p:sp>
      <p:pic>
        <p:nvPicPr>
          <p:cNvPr id="7" name="Picture 5"/>
          <p:cNvPicPr>
            <a:picLocks noChangeAspect="1"/>
          </p:cNvPicPr>
          <p:nvPr/>
        </p:nvPicPr>
        <p:blipFill>
          <a:blip r:embed="rId3" cstate="print">
            <a:lum bright="-11000"/>
          </a:blip>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95536" y="188640"/>
            <a:ext cx="8569325" cy="1107996"/>
          </a:xfrm>
          <a:prstGeom prst="rect">
            <a:avLst/>
          </a:prstGeom>
          <a:no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defRPr/>
            </a:pPr>
            <a:r>
              <a:rPr lang="de-DE" sz="2200" b="1" dirty="0" smtClean="0">
                <a:solidFill>
                  <a:srgbClr val="002060"/>
                </a:solidFill>
                <a:latin typeface="Arial" pitchFamily="34" charset="0"/>
                <a:cs typeface="Arial" pitchFamily="34" charset="0"/>
              </a:rPr>
              <a:t>VERBREITUNG VON HIV IN VULNERABLEN GRUPPEN UND DER ALLGEMEINBEVÖLKERUNG IN DER REPUBLIK BELARUS</a:t>
            </a:r>
            <a:endParaRPr lang="ru-RU" sz="2200" b="1" dirty="0" smtClean="0">
              <a:solidFill>
                <a:srgbClr val="002060"/>
              </a:solidFill>
              <a:latin typeface="Arial" pitchFamily="34" charset="0"/>
              <a:cs typeface="Arial" pitchFamily="34" charset="0"/>
            </a:endParaRPr>
          </a:p>
        </p:txBody>
      </p:sp>
      <p:sp>
        <p:nvSpPr>
          <p:cNvPr id="7172" name="Text Box 6"/>
          <p:cNvSpPr txBox="1">
            <a:spLocks noChangeArrowheads="1"/>
          </p:cNvSpPr>
          <p:nvPr/>
        </p:nvSpPr>
        <p:spPr bwMode="auto">
          <a:xfrm>
            <a:off x="687792" y="1174078"/>
            <a:ext cx="8137525" cy="648512"/>
          </a:xfrm>
          <a:prstGeom prst="rect">
            <a:avLst/>
          </a:prstGeom>
          <a:noFill/>
          <a:ln>
            <a:noFill/>
          </a:ln>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defRPr/>
            </a:pPr>
            <a:r>
              <a:rPr lang="ru-RU" sz="1800" b="1" dirty="0" smtClean="0">
                <a:solidFill>
                  <a:srgbClr val="A50021"/>
                </a:solidFill>
                <a:latin typeface="Arial" pitchFamily="34" charset="0"/>
                <a:cs typeface="Arial" pitchFamily="34" charset="0"/>
              </a:rPr>
              <a:t>% </a:t>
            </a:r>
            <a:r>
              <a:rPr lang="de-DE" sz="1800" b="1" dirty="0" smtClean="0">
                <a:solidFill>
                  <a:srgbClr val="A50021"/>
                </a:solidFill>
                <a:latin typeface="Arial" pitchFamily="34" charset="0"/>
                <a:cs typeface="Arial" pitchFamily="34" charset="0"/>
              </a:rPr>
              <a:t>der Fälle von HIV-Infektion nach Jahr der Erhebung durch epidemiologische Kontrollaufsicht</a:t>
            </a:r>
            <a:endParaRPr lang="ru-RU" sz="1800" b="1" dirty="0" smtClean="0">
              <a:solidFill>
                <a:srgbClr val="A50021"/>
              </a:solidFill>
              <a:latin typeface="Arial" pitchFamily="34" charset="0"/>
              <a:cs typeface="Arial" pitchFamily="34" charset="0"/>
            </a:endParaRPr>
          </a:p>
        </p:txBody>
      </p:sp>
      <p:graphicFrame>
        <p:nvGraphicFramePr>
          <p:cNvPr id="7" name="Диаграмма 6"/>
          <p:cNvGraphicFramePr/>
          <p:nvPr>
            <p:extLst>
              <p:ext uri="{D42A27DB-BD31-4B8C-83A1-F6EECF244321}">
                <p14:modId xmlns:p14="http://schemas.microsoft.com/office/powerpoint/2010/main" val="2607357983"/>
              </p:ext>
            </p:extLst>
          </p:nvPr>
        </p:nvGraphicFramePr>
        <p:xfrm>
          <a:off x="687792" y="1768562"/>
          <a:ext cx="8291205" cy="4450771"/>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5"/>
          <p:cNvPicPr>
            <a:picLocks noChangeAspect="1"/>
          </p:cNvPicPr>
          <p:nvPr/>
        </p:nvPicPr>
        <p:blipFill>
          <a:blip r:embed="rId3"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extLst>
              <p:ext uri="{D42A27DB-BD31-4B8C-83A1-F6EECF244321}">
                <p14:modId xmlns:p14="http://schemas.microsoft.com/office/powerpoint/2010/main" val="2909804132"/>
              </p:ext>
            </p:extLst>
          </p:nvPr>
        </p:nvGraphicFramePr>
        <p:xfrm>
          <a:off x="179512" y="1916832"/>
          <a:ext cx="8828087" cy="4256087"/>
        </p:xfrm>
        <a:graphic>
          <a:graphicData uri="http://schemas.openxmlformats.org/presentationml/2006/ole">
            <mc:AlternateContent xmlns:mc="http://schemas.openxmlformats.org/markup-compatibility/2006">
              <mc:Choice xmlns:v="urn:schemas-microsoft-com:vml" Requires="v">
                <p:oleObj spid="_x0000_s7197" name="Worksheet" r:id="rId3" imgW="9115366" imgH="5114880" progId="Excel.Sheet.8">
                  <p:embed/>
                </p:oleObj>
              </mc:Choice>
              <mc:Fallback>
                <p:oleObj name="Worksheet" r:id="rId3" imgW="9115366" imgH="5114880"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916832"/>
                        <a:ext cx="8828087" cy="425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5" name="Text Box 2"/>
          <p:cNvSpPr txBox="1">
            <a:spLocks noChangeArrowheads="1"/>
          </p:cNvSpPr>
          <p:nvPr/>
        </p:nvSpPr>
        <p:spPr bwMode="auto">
          <a:xfrm>
            <a:off x="395536" y="188640"/>
            <a:ext cx="8569325" cy="769441"/>
          </a:xfrm>
          <a:prstGeom prst="rect">
            <a:avLst/>
          </a:prstGeom>
          <a:noFill/>
          <a:ln w="9525">
            <a:noFill/>
            <a:miter lim="800000"/>
            <a:headEnd/>
            <a:tailEnd/>
          </a:ln>
        </p:spPr>
        <p:txBody>
          <a:bodyPr>
            <a:spAutoFit/>
          </a:bodyPr>
          <a:lstStyle/>
          <a:p>
            <a:pPr algn="ctr" eaLnBrk="1" hangingPunct="1">
              <a:spcBef>
                <a:spcPct val="50000"/>
              </a:spcBef>
            </a:pPr>
            <a:r>
              <a:rPr lang="de-DE" sz="2200" b="1" dirty="0" smtClean="0">
                <a:solidFill>
                  <a:srgbClr val="000066"/>
                </a:solidFill>
                <a:latin typeface="Arial" pitchFamily="34" charset="0"/>
                <a:cs typeface="Arial" pitchFamily="34" charset="0"/>
              </a:rPr>
              <a:t>DYNAMIK DER ERKRANKUNG UND MORTALITÄT IM STADIUM AIDS IN DER REPUBLIK BELARUS</a:t>
            </a:r>
            <a:r>
              <a:rPr lang="ru-RU" sz="2200" b="1" dirty="0" smtClean="0">
                <a:solidFill>
                  <a:srgbClr val="000066"/>
                </a:solidFill>
                <a:latin typeface="Arial" pitchFamily="34" charset="0"/>
                <a:cs typeface="Arial" pitchFamily="34" charset="0"/>
              </a:rPr>
              <a:t> 2010-2016</a:t>
            </a:r>
            <a:endParaRPr lang="ru-RU" sz="2200" b="1" dirty="0">
              <a:solidFill>
                <a:srgbClr val="000066"/>
              </a:solidFill>
              <a:latin typeface="Arial" pitchFamily="34" charset="0"/>
              <a:cs typeface="Arial" pitchFamily="34" charset="0"/>
            </a:endParaRPr>
          </a:p>
        </p:txBody>
      </p:sp>
      <p:sp>
        <p:nvSpPr>
          <p:cNvPr id="8196" name="Text Box 6"/>
          <p:cNvSpPr txBox="1">
            <a:spLocks noChangeArrowheads="1"/>
          </p:cNvSpPr>
          <p:nvPr/>
        </p:nvSpPr>
        <p:spPr bwMode="auto">
          <a:xfrm>
            <a:off x="1763688" y="1556792"/>
            <a:ext cx="5651500" cy="402291"/>
          </a:xfrm>
          <a:prstGeom prst="rect">
            <a:avLst/>
          </a:prstGeom>
          <a:noFill/>
          <a:ln w="25400">
            <a:noFill/>
            <a:prstDash val="sysDot"/>
            <a:miter lim="800000"/>
            <a:headEnd/>
            <a:tailEnd/>
          </a:ln>
        </p:spPr>
        <p:txBody>
          <a:bodyPr lIns="90000" tIns="46800" rIns="90000" bIns="46800">
            <a:spAutoFit/>
          </a:bodyPr>
          <a:lstStyle/>
          <a:p>
            <a:pPr algn="ctr" eaLnBrk="1" hangingPunct="1">
              <a:spcBef>
                <a:spcPct val="50000"/>
              </a:spcBef>
            </a:pPr>
            <a:r>
              <a:rPr lang="de-DE" sz="2000" b="1" dirty="0" smtClean="0">
                <a:solidFill>
                  <a:srgbClr val="A50021"/>
                </a:solidFill>
                <a:latin typeface="Arial" pitchFamily="34" charset="0"/>
                <a:cs typeface="Arial" pitchFamily="34" charset="0"/>
              </a:rPr>
              <a:t>Anzahl der Fälle auf 100.000 Einwohner</a:t>
            </a:r>
            <a:endParaRPr lang="ru-RU" sz="2000" b="1" dirty="0">
              <a:solidFill>
                <a:srgbClr val="A50021"/>
              </a:solidFill>
              <a:latin typeface="Arial" pitchFamily="34" charset="0"/>
              <a:cs typeface="Arial" pitchFamily="34" charset="0"/>
            </a:endParaRPr>
          </a:p>
        </p:txBody>
      </p:sp>
      <p:pic>
        <p:nvPicPr>
          <p:cNvPr id="8" name="Picture 5"/>
          <p:cNvPicPr>
            <a:picLocks noChangeAspect="1"/>
          </p:cNvPicPr>
          <p:nvPr/>
        </p:nvPicPr>
        <p:blipFill>
          <a:blip r:embed="rId5" cstate="print"/>
          <a:srcRect/>
          <a:stretch>
            <a:fillRect/>
          </a:stretch>
        </p:blipFill>
        <p:spPr bwMode="auto">
          <a:xfrm>
            <a:off x="0" y="6165304"/>
            <a:ext cx="9144000" cy="576063"/>
          </a:xfrm>
          <a:prstGeom prst="rect">
            <a:avLst/>
          </a:prstGeom>
          <a:noFill/>
          <a:ln w="9525">
            <a:noFill/>
            <a:miter lim="800000"/>
            <a:headEnd/>
            <a:tailEnd/>
          </a:ln>
        </p:spPr>
      </p:pic>
      <p:sp>
        <p:nvSpPr>
          <p:cNvPr id="3" name="Textfeld 2"/>
          <p:cNvSpPr txBox="1"/>
          <p:nvPr/>
        </p:nvSpPr>
        <p:spPr>
          <a:xfrm>
            <a:off x="4716016" y="4938559"/>
            <a:ext cx="2448272" cy="276999"/>
          </a:xfrm>
          <a:prstGeom prst="rect">
            <a:avLst/>
          </a:prstGeom>
          <a:solidFill>
            <a:schemeClr val="accent2">
              <a:lumMod val="60000"/>
              <a:lumOff val="40000"/>
            </a:schemeClr>
          </a:solidFill>
        </p:spPr>
        <p:txBody>
          <a:bodyPr wrap="square" rtlCol="0">
            <a:spAutoFit/>
          </a:bodyPr>
          <a:lstStyle/>
          <a:p>
            <a:r>
              <a:rPr lang="de-DE" sz="1200" dirty="0" smtClean="0"/>
              <a:t>Diagnose AIDS</a:t>
            </a:r>
            <a:endParaRPr lang="de-DE" sz="1200" dirty="0"/>
          </a:p>
        </p:txBody>
      </p:sp>
      <p:sp>
        <p:nvSpPr>
          <p:cNvPr id="4" name="Textfeld 3"/>
          <p:cNvSpPr txBox="1"/>
          <p:nvPr/>
        </p:nvSpPr>
        <p:spPr>
          <a:xfrm>
            <a:off x="4716016" y="5222601"/>
            <a:ext cx="2448272" cy="276999"/>
          </a:xfrm>
          <a:prstGeom prst="rect">
            <a:avLst/>
          </a:prstGeom>
          <a:solidFill>
            <a:schemeClr val="accent2">
              <a:lumMod val="60000"/>
              <a:lumOff val="40000"/>
            </a:schemeClr>
          </a:solidFill>
        </p:spPr>
        <p:txBody>
          <a:bodyPr wrap="square" rtlCol="0">
            <a:spAutoFit/>
          </a:bodyPr>
          <a:lstStyle/>
          <a:p>
            <a:r>
              <a:rPr lang="de-DE" sz="1200" dirty="0" smtClean="0"/>
              <a:t>Sterbefälle im Stadium AIDS</a:t>
            </a:r>
            <a:endParaRPr lang="de-DE" sz="12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560" y="116632"/>
            <a:ext cx="8136904" cy="1200329"/>
          </a:xfrm>
          <a:prstGeom prst="rect">
            <a:avLst/>
          </a:prstGeom>
        </p:spPr>
        <p:txBody>
          <a:bodyPr wrap="square">
            <a:spAutoFit/>
          </a:bodyPr>
          <a:lstStyle/>
          <a:p>
            <a:pPr algn="ctr"/>
            <a:r>
              <a:rPr lang="de-DE" sz="3600" b="1" dirty="0" smtClean="0">
                <a:solidFill>
                  <a:prstClr val="black"/>
                </a:solidFill>
                <a:latin typeface="Arial" pitchFamily="34" charset="0"/>
                <a:ea typeface="+mj-ea"/>
                <a:cs typeface="Arial" pitchFamily="34" charset="0"/>
              </a:rPr>
              <a:t>Behandlung und Prävention von HIV - Gesetzesgrundlagen</a:t>
            </a:r>
            <a:endParaRPr lang="ru-RU" dirty="0"/>
          </a:p>
        </p:txBody>
      </p:sp>
      <p:sp>
        <p:nvSpPr>
          <p:cNvPr id="6" name="Прямоугольник 5"/>
          <p:cNvSpPr/>
          <p:nvPr/>
        </p:nvSpPr>
        <p:spPr>
          <a:xfrm>
            <a:off x="251520" y="1556792"/>
            <a:ext cx="8712968" cy="3816429"/>
          </a:xfrm>
          <a:prstGeom prst="rect">
            <a:avLst/>
          </a:prstGeom>
        </p:spPr>
        <p:txBody>
          <a:bodyPr wrap="square">
            <a:spAutoFit/>
          </a:bodyPr>
          <a:lstStyle/>
          <a:p>
            <a:pPr algn="just"/>
            <a:r>
              <a:rPr lang="ru-RU" sz="2200" b="1" dirty="0" smtClean="0">
                <a:latin typeface="Arial" pitchFamily="34" charset="0"/>
                <a:cs typeface="Arial" pitchFamily="34" charset="0"/>
                <a:sym typeface="Symbol"/>
              </a:rPr>
              <a:t> </a:t>
            </a:r>
            <a:r>
              <a:rPr lang="de-DE" sz="2200" b="1" dirty="0" smtClean="0">
                <a:latin typeface="Arial" pitchFamily="34" charset="0"/>
                <a:cs typeface="Arial" pitchFamily="34" charset="0"/>
                <a:sym typeface="Symbol"/>
              </a:rPr>
              <a:t>Gesetz der Republik Belarus</a:t>
            </a:r>
            <a:r>
              <a:rPr lang="ru-RU" sz="2200" b="1" dirty="0" smtClean="0">
                <a:latin typeface="Arial" pitchFamily="34" charset="0"/>
                <a:cs typeface="Arial" pitchFamily="34" charset="0"/>
              </a:rPr>
              <a:t> «</a:t>
            </a:r>
            <a:r>
              <a:rPr lang="de-DE" sz="2200" b="1" dirty="0" smtClean="0">
                <a:latin typeface="Arial" pitchFamily="34" charset="0"/>
                <a:cs typeface="Arial" pitchFamily="34" charset="0"/>
              </a:rPr>
              <a:t>Über Gesundheitsschutz</a:t>
            </a:r>
            <a:r>
              <a:rPr lang="ru-RU" sz="2200" b="1" dirty="0" smtClean="0">
                <a:latin typeface="Arial" pitchFamily="34" charset="0"/>
                <a:cs typeface="Arial" pitchFamily="34" charset="0"/>
              </a:rPr>
              <a:t>»</a:t>
            </a:r>
            <a:endParaRPr lang="en-US" sz="2200" b="1" dirty="0" smtClean="0">
              <a:latin typeface="Arial" pitchFamily="34" charset="0"/>
              <a:cs typeface="Arial" pitchFamily="34" charset="0"/>
            </a:endParaRPr>
          </a:p>
          <a:p>
            <a:pPr algn="just"/>
            <a:r>
              <a:rPr lang="ru-RU" sz="2200" b="1" dirty="0" smtClean="0">
                <a:latin typeface="Arial" pitchFamily="34" charset="0"/>
                <a:cs typeface="Arial" pitchFamily="34" charset="0"/>
                <a:sym typeface="Symbol"/>
              </a:rPr>
              <a:t> </a:t>
            </a:r>
            <a:r>
              <a:rPr lang="de-DE" sz="2200" b="1" dirty="0" smtClean="0">
                <a:latin typeface="Arial" pitchFamily="34" charset="0"/>
                <a:cs typeface="Arial" pitchFamily="34" charset="0"/>
                <a:sym typeface="Symbol"/>
              </a:rPr>
              <a:t>Staatliches Programm </a:t>
            </a:r>
            <a:r>
              <a:rPr lang="ru-RU" sz="2200" b="1" dirty="0" smtClean="0">
                <a:latin typeface="Arial" pitchFamily="34" charset="0"/>
                <a:cs typeface="Arial" pitchFamily="34" charset="0"/>
              </a:rPr>
              <a:t>«</a:t>
            </a:r>
            <a:r>
              <a:rPr lang="de-DE" sz="2200" b="1" dirty="0" smtClean="0">
                <a:latin typeface="Arial" pitchFamily="34" charset="0"/>
                <a:cs typeface="Arial" pitchFamily="34" charset="0"/>
              </a:rPr>
              <a:t>Volksgesundheit und demografische Absicherung 2</a:t>
            </a:r>
            <a:r>
              <a:rPr lang="ru-RU" sz="2200" b="1" dirty="0" smtClean="0">
                <a:latin typeface="Arial" pitchFamily="34" charset="0"/>
                <a:cs typeface="Arial" pitchFamily="34" charset="0"/>
              </a:rPr>
              <a:t>016-2020 .</a:t>
            </a:r>
            <a:r>
              <a:rPr lang="de-DE" sz="2200" b="1" dirty="0" smtClean="0">
                <a:latin typeface="Arial" pitchFamily="34" charset="0"/>
                <a:cs typeface="Arial" pitchFamily="34" charset="0"/>
              </a:rPr>
              <a:t> Unterprogramm 5 - </a:t>
            </a:r>
            <a:r>
              <a:rPr lang="ru-RU" sz="2200" b="1" dirty="0" smtClean="0">
                <a:latin typeface="Arial" pitchFamily="34" charset="0"/>
                <a:cs typeface="Arial" pitchFamily="34" charset="0"/>
              </a:rPr>
              <a:t>«</a:t>
            </a:r>
            <a:r>
              <a:rPr lang="de-DE" sz="2200" b="1" dirty="0" smtClean="0">
                <a:latin typeface="Arial" pitchFamily="34" charset="0"/>
                <a:cs typeface="Arial" pitchFamily="34" charset="0"/>
              </a:rPr>
              <a:t>HIV Prävention</a:t>
            </a:r>
            <a:r>
              <a:rPr lang="ru-RU" sz="2200" b="1" dirty="0" smtClean="0">
                <a:latin typeface="Arial" pitchFamily="34" charset="0"/>
                <a:cs typeface="Arial" pitchFamily="34" charset="0"/>
              </a:rPr>
              <a:t>».</a:t>
            </a:r>
          </a:p>
          <a:p>
            <a:pPr algn="just"/>
            <a:r>
              <a:rPr lang="ru-RU" sz="2200" b="1" dirty="0" smtClean="0">
                <a:latin typeface="Arial" pitchFamily="34" charset="0"/>
                <a:cs typeface="Arial" pitchFamily="34" charset="0"/>
                <a:sym typeface="Symbol"/>
              </a:rPr>
              <a:t> </a:t>
            </a:r>
            <a:r>
              <a:rPr lang="de-DE" sz="2200" b="1" dirty="0" smtClean="0">
                <a:latin typeface="Arial" pitchFamily="34" charset="0"/>
                <a:cs typeface="Arial" pitchFamily="34" charset="0"/>
                <a:sym typeface="Symbol"/>
              </a:rPr>
              <a:t>Konzeption nachhaltiger Entwicklung des Systems von Prävention, Behandlung, </a:t>
            </a:r>
            <a:r>
              <a:rPr lang="de-DE" sz="2200" b="1" dirty="0" smtClean="0">
                <a:latin typeface="Arial" pitchFamily="34" charset="0"/>
                <a:cs typeface="Arial" pitchFamily="34" charset="0"/>
                <a:sym typeface="Symbol"/>
              </a:rPr>
              <a:t>Betreuung </a:t>
            </a:r>
            <a:r>
              <a:rPr lang="de-DE" sz="2200" b="1" dirty="0" smtClean="0">
                <a:latin typeface="Arial" pitchFamily="34" charset="0"/>
                <a:cs typeface="Arial" pitchFamily="34" charset="0"/>
                <a:sym typeface="Symbol"/>
              </a:rPr>
              <a:t>und Unterstützung im Kontext von HIV/AIDS und Tuberkulose</a:t>
            </a:r>
            <a:r>
              <a:rPr lang="ru-RU" sz="2200" b="1" dirty="0" smtClean="0">
                <a:latin typeface="Arial" pitchFamily="34" charset="0"/>
                <a:cs typeface="Arial" pitchFamily="34" charset="0"/>
              </a:rPr>
              <a:t>.</a:t>
            </a:r>
          </a:p>
          <a:p>
            <a:pPr algn="just"/>
            <a:r>
              <a:rPr lang="ru-RU" sz="2200" b="1" dirty="0" smtClean="0">
                <a:latin typeface="Arial" pitchFamily="34" charset="0"/>
                <a:cs typeface="Arial" pitchFamily="34" charset="0"/>
                <a:sym typeface="Symbol"/>
              </a:rPr>
              <a:t> </a:t>
            </a:r>
            <a:r>
              <a:rPr lang="de-DE" sz="2200" b="1" dirty="0" smtClean="0">
                <a:latin typeface="Arial" pitchFamily="34" charset="0"/>
                <a:cs typeface="Arial" pitchFamily="34" charset="0"/>
                <a:sym typeface="Symbol"/>
              </a:rPr>
              <a:t>Klinische Leitlinie</a:t>
            </a:r>
            <a:r>
              <a:rPr lang="ru-RU" sz="2200" b="1" dirty="0" smtClean="0">
                <a:latin typeface="Arial" pitchFamily="34" charset="0"/>
                <a:cs typeface="Arial" pitchFamily="34" charset="0"/>
              </a:rPr>
              <a:t> «</a:t>
            </a:r>
            <a:r>
              <a:rPr lang="de-DE" sz="2200" b="1" dirty="0" smtClean="0">
                <a:latin typeface="Arial" pitchFamily="34" charset="0"/>
                <a:cs typeface="Arial" pitchFamily="34" charset="0"/>
              </a:rPr>
              <a:t>Diagnostik und Behandlung von HIV Patienten</a:t>
            </a:r>
            <a:r>
              <a:rPr lang="ru-RU" sz="2200" b="1" dirty="0" smtClean="0">
                <a:latin typeface="Arial" pitchFamily="34" charset="0"/>
                <a:cs typeface="Arial" pitchFamily="34" charset="0"/>
              </a:rPr>
              <a:t>» </a:t>
            </a:r>
          </a:p>
          <a:p>
            <a:pPr algn="just"/>
            <a:r>
              <a:rPr lang="ru-RU" sz="2200" b="1" dirty="0" smtClean="0">
                <a:latin typeface="Arial" pitchFamily="34" charset="0"/>
                <a:cs typeface="Arial" pitchFamily="34" charset="0"/>
                <a:sym typeface="Symbol"/>
              </a:rPr>
              <a:t> </a:t>
            </a:r>
            <a:r>
              <a:rPr lang="de-DE" sz="2200" b="1" dirty="0" smtClean="0">
                <a:latin typeface="Arial" pitchFamily="34" charset="0"/>
                <a:cs typeface="Arial" pitchFamily="34" charset="0"/>
                <a:sym typeface="Symbol"/>
              </a:rPr>
              <a:t>Informationsstrategie zu HIV/AIDS in der Republik Belarus</a:t>
            </a:r>
            <a:endParaRPr lang="ru-RU" sz="2200" b="1" dirty="0" smtClean="0">
              <a:latin typeface="Arial" pitchFamily="34" charset="0"/>
              <a:cs typeface="Arial" pitchFamily="34" charset="0"/>
            </a:endParaRPr>
          </a:p>
          <a:p>
            <a:pPr algn="just"/>
            <a:r>
              <a:rPr lang="ru-RU" sz="2200" b="1" dirty="0" smtClean="0">
                <a:latin typeface="Arial" pitchFamily="34" charset="0"/>
                <a:cs typeface="Arial" pitchFamily="34" charset="0"/>
                <a:sym typeface="Symbol"/>
              </a:rPr>
              <a:t> </a:t>
            </a:r>
            <a:r>
              <a:rPr lang="de-DE" sz="2200" b="1" dirty="0" smtClean="0">
                <a:latin typeface="Arial" pitchFamily="34" charset="0"/>
                <a:cs typeface="Arial" pitchFamily="34" charset="0"/>
                <a:sym typeface="Symbol"/>
              </a:rPr>
              <a:t>Aktionsplan des Gesundheitssektors im Kampf gegen HIV in der Euroregion der WHO</a:t>
            </a:r>
            <a:r>
              <a:rPr lang="ru-RU" sz="2200" b="1" dirty="0" smtClean="0">
                <a:latin typeface="Arial" pitchFamily="34" charset="0"/>
                <a:cs typeface="Arial" pitchFamily="34" charset="0"/>
              </a:rPr>
              <a:t>.</a:t>
            </a:r>
            <a:endParaRPr lang="ru-RU" sz="2200" b="1" dirty="0">
              <a:latin typeface="Arial" pitchFamily="34" charset="0"/>
              <a:cs typeface="Arial" pitchFamily="34" charset="0"/>
            </a:endParaRPr>
          </a:p>
        </p:txBody>
      </p:sp>
      <p:pic>
        <p:nvPicPr>
          <p:cNvPr id="7"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67544" y="116632"/>
            <a:ext cx="8280920" cy="1477328"/>
          </a:xfrm>
          <a:prstGeom prst="rect">
            <a:avLst/>
          </a:prstGeom>
        </p:spPr>
        <p:txBody>
          <a:bodyPr wrap="square">
            <a:spAutoFit/>
          </a:bodyPr>
          <a:lstStyle/>
          <a:p>
            <a:pPr algn="ctr"/>
            <a:r>
              <a:rPr lang="de-DE" sz="2400" b="1" dirty="0">
                <a:solidFill>
                  <a:prstClr val="black"/>
                </a:solidFill>
                <a:latin typeface="Arial" pitchFamily="34" charset="0"/>
                <a:ea typeface="+mj-ea"/>
                <a:cs typeface="Arial" pitchFamily="34" charset="0"/>
              </a:rPr>
              <a:t>Staatliches Programm «Volksgesundheit und demografische Absicherung </a:t>
            </a:r>
            <a:r>
              <a:rPr lang="de-DE" sz="2400" b="1" dirty="0" smtClean="0">
                <a:solidFill>
                  <a:prstClr val="black"/>
                </a:solidFill>
                <a:latin typeface="Arial" pitchFamily="34" charset="0"/>
                <a:ea typeface="+mj-ea"/>
                <a:cs typeface="Arial" pitchFamily="34" charset="0"/>
              </a:rPr>
              <a:t>2016-2020. </a:t>
            </a:r>
            <a:r>
              <a:rPr lang="de-DE" sz="2400" b="1" dirty="0">
                <a:solidFill>
                  <a:prstClr val="black"/>
                </a:solidFill>
                <a:latin typeface="Arial" pitchFamily="34" charset="0"/>
                <a:ea typeface="+mj-ea"/>
                <a:cs typeface="Arial" pitchFamily="34" charset="0"/>
              </a:rPr>
              <a:t>Unterprogramm 5 - «HIV </a:t>
            </a:r>
            <a:r>
              <a:rPr lang="de-DE" sz="2400" b="1" dirty="0" smtClean="0">
                <a:solidFill>
                  <a:prstClr val="black"/>
                </a:solidFill>
                <a:latin typeface="Arial" pitchFamily="34" charset="0"/>
                <a:ea typeface="+mj-ea"/>
                <a:cs typeface="Arial" pitchFamily="34" charset="0"/>
              </a:rPr>
              <a:t>Prävention»</a:t>
            </a:r>
            <a:r>
              <a:rPr lang="ru-RU" sz="2400" b="1" dirty="0" smtClean="0">
                <a:solidFill>
                  <a:srgbClr val="C00000"/>
                </a:solidFill>
                <a:ea typeface="+mj-ea"/>
                <a:cs typeface="+mj-cs"/>
              </a:rPr>
              <a:t/>
            </a:r>
            <a:br>
              <a:rPr lang="ru-RU" sz="2400" b="1" dirty="0" smtClean="0">
                <a:solidFill>
                  <a:srgbClr val="C00000"/>
                </a:solidFill>
                <a:ea typeface="+mj-ea"/>
                <a:cs typeface="+mj-cs"/>
              </a:rPr>
            </a:br>
            <a:endParaRPr lang="ru-RU" dirty="0"/>
          </a:p>
        </p:txBody>
      </p:sp>
      <p:sp>
        <p:nvSpPr>
          <p:cNvPr id="6" name="Прямоугольник 5"/>
          <p:cNvSpPr/>
          <p:nvPr/>
        </p:nvSpPr>
        <p:spPr>
          <a:xfrm>
            <a:off x="251520" y="1628800"/>
            <a:ext cx="8712968" cy="3844129"/>
          </a:xfrm>
          <a:prstGeom prst="rect">
            <a:avLst/>
          </a:prstGeom>
        </p:spPr>
        <p:txBody>
          <a:bodyPr wrap="square">
            <a:spAutoFit/>
          </a:bodyPr>
          <a:lstStyle/>
          <a:p>
            <a:pPr marL="342900" lvl="0" indent="-342900" algn="just" fontAlgn="base">
              <a:spcBef>
                <a:spcPct val="20000"/>
              </a:spcBef>
              <a:spcAft>
                <a:spcPct val="0"/>
              </a:spcAft>
              <a:buFont typeface="Arial" charset="0"/>
              <a:buChar char="•"/>
            </a:pPr>
            <a:r>
              <a:rPr lang="de-DE" sz="2300" b="1" dirty="0" smtClean="0">
                <a:solidFill>
                  <a:srgbClr val="C00000"/>
                </a:solidFill>
                <a:latin typeface="Arial" pitchFamily="34" charset="0"/>
                <a:cs typeface="Arial" pitchFamily="34" charset="0"/>
              </a:rPr>
              <a:t>Finanzierung des Unterprogramms bei ca. 45,5 Mio. Dollar</a:t>
            </a:r>
            <a:r>
              <a:rPr lang="ru-RU" sz="2300" dirty="0" smtClean="0">
                <a:solidFill>
                  <a:srgbClr val="C00000"/>
                </a:solidFill>
                <a:latin typeface="Arial" pitchFamily="34" charset="0"/>
                <a:cs typeface="Arial" pitchFamily="34" charset="0"/>
              </a:rPr>
              <a:t>.</a:t>
            </a:r>
          </a:p>
          <a:p>
            <a:pPr marL="342900" lvl="0" indent="-342900" algn="just" fontAlgn="base">
              <a:spcBef>
                <a:spcPct val="20000"/>
              </a:spcBef>
              <a:spcAft>
                <a:spcPct val="0"/>
              </a:spcAft>
              <a:buFont typeface="Arial" charset="0"/>
              <a:buChar char="•"/>
            </a:pPr>
            <a:r>
              <a:rPr lang="de-DE" sz="2300" b="1" dirty="0" smtClean="0">
                <a:solidFill>
                  <a:prstClr val="black"/>
                </a:solidFill>
                <a:latin typeface="Arial" pitchFamily="34" charset="0"/>
                <a:cs typeface="Arial" pitchFamily="34" charset="0"/>
              </a:rPr>
              <a:t>Aufgabe</a:t>
            </a:r>
            <a:r>
              <a:rPr lang="ru-RU" sz="2300" b="1" dirty="0" smtClean="0">
                <a:solidFill>
                  <a:prstClr val="black"/>
                </a:solidFill>
                <a:latin typeface="Arial" pitchFamily="34" charset="0"/>
                <a:cs typeface="Arial" pitchFamily="34" charset="0"/>
              </a:rPr>
              <a:t> 1  </a:t>
            </a:r>
            <a:r>
              <a:rPr lang="de-DE" sz="2300" b="1" dirty="0" smtClean="0">
                <a:solidFill>
                  <a:prstClr val="black"/>
                </a:solidFill>
                <a:latin typeface="Arial" pitchFamily="34" charset="0"/>
                <a:cs typeface="Arial" pitchFamily="34" charset="0"/>
              </a:rPr>
              <a:t>Sicherstellung des allgemeinen Zugangs zu Diagnostik, Behandlung</a:t>
            </a:r>
            <a:r>
              <a:rPr lang="ru-RU" sz="2300" b="1" dirty="0" smtClean="0">
                <a:solidFill>
                  <a:prstClr val="black"/>
                </a:solidFill>
                <a:latin typeface="Arial" pitchFamily="34" charset="0"/>
                <a:cs typeface="Arial" pitchFamily="34" charset="0"/>
              </a:rPr>
              <a:t>,</a:t>
            </a:r>
            <a:r>
              <a:rPr lang="de-DE" sz="2300" b="1" dirty="0" smtClean="0">
                <a:solidFill>
                  <a:prstClr val="black"/>
                </a:solidFill>
                <a:latin typeface="Arial" pitchFamily="34" charset="0"/>
                <a:cs typeface="Arial" pitchFamily="34" charset="0"/>
              </a:rPr>
              <a:t> Betreuung und soziale Unterstützung im Kontext von HIV, darunter im Strafvollzug</a:t>
            </a:r>
            <a:r>
              <a:rPr lang="ru-RU" sz="2300" b="1" dirty="0" smtClean="0">
                <a:solidFill>
                  <a:prstClr val="black"/>
                </a:solidFill>
                <a:latin typeface="Arial" pitchFamily="34" charset="0"/>
                <a:cs typeface="Arial" pitchFamily="34" charset="0"/>
              </a:rPr>
              <a:t>.</a:t>
            </a:r>
          </a:p>
          <a:p>
            <a:pPr marL="342900" lvl="0" indent="-342900" algn="just" fontAlgn="base">
              <a:spcBef>
                <a:spcPct val="20000"/>
              </a:spcBef>
              <a:spcAft>
                <a:spcPct val="0"/>
              </a:spcAft>
              <a:buFont typeface="Arial" charset="0"/>
              <a:buChar char="•"/>
            </a:pPr>
            <a:r>
              <a:rPr lang="de-DE" sz="2300" b="1" dirty="0" smtClean="0">
                <a:solidFill>
                  <a:prstClr val="black"/>
                </a:solidFill>
                <a:latin typeface="Arial" pitchFamily="34" charset="0"/>
                <a:cs typeface="Arial" pitchFamily="34" charset="0"/>
              </a:rPr>
              <a:t>Aufgabe</a:t>
            </a:r>
            <a:r>
              <a:rPr lang="ru-RU" sz="2300" b="1" dirty="0" smtClean="0">
                <a:solidFill>
                  <a:prstClr val="black"/>
                </a:solidFill>
                <a:latin typeface="Arial" pitchFamily="34" charset="0"/>
                <a:cs typeface="Arial" pitchFamily="34" charset="0"/>
              </a:rPr>
              <a:t> 2  </a:t>
            </a:r>
            <a:r>
              <a:rPr lang="de-DE" sz="2300" b="1" dirty="0" smtClean="0">
                <a:solidFill>
                  <a:prstClr val="black"/>
                </a:solidFill>
                <a:latin typeface="Arial" pitchFamily="34" charset="0"/>
                <a:cs typeface="Arial" pitchFamily="34" charset="0"/>
              </a:rPr>
              <a:t>Eliminierung der vertikalen Transmission von HIV von Mutter auf Kind und Fällen von Infektionen bei der Ausübung medizinischer Erster Hilfe</a:t>
            </a:r>
            <a:r>
              <a:rPr lang="ru-RU" sz="2300" b="1" dirty="0" smtClean="0">
                <a:solidFill>
                  <a:prstClr val="black"/>
                </a:solidFill>
                <a:latin typeface="Arial" pitchFamily="34" charset="0"/>
                <a:cs typeface="Arial" pitchFamily="34" charset="0"/>
              </a:rPr>
              <a:t>.</a:t>
            </a:r>
          </a:p>
          <a:p>
            <a:pPr marL="342900" lvl="0" indent="-342900" algn="just" fontAlgn="base">
              <a:spcBef>
                <a:spcPct val="20000"/>
              </a:spcBef>
              <a:spcAft>
                <a:spcPct val="0"/>
              </a:spcAft>
              <a:buFont typeface="Arial" charset="0"/>
              <a:buChar char="•"/>
            </a:pPr>
            <a:r>
              <a:rPr lang="de-DE" sz="2300" b="1" dirty="0" smtClean="0">
                <a:solidFill>
                  <a:prstClr val="black"/>
                </a:solidFill>
                <a:latin typeface="Arial" pitchFamily="34" charset="0"/>
                <a:cs typeface="Arial" pitchFamily="34" charset="0"/>
              </a:rPr>
              <a:t>Aufgabe</a:t>
            </a:r>
            <a:r>
              <a:rPr lang="ru-RU" sz="2300" b="1" dirty="0" smtClean="0">
                <a:solidFill>
                  <a:prstClr val="black"/>
                </a:solidFill>
                <a:latin typeface="Arial" pitchFamily="34" charset="0"/>
                <a:cs typeface="Arial" pitchFamily="34" charset="0"/>
              </a:rPr>
              <a:t> 3 </a:t>
            </a:r>
            <a:r>
              <a:rPr lang="de-DE" sz="2300" b="1" dirty="0" smtClean="0">
                <a:solidFill>
                  <a:prstClr val="black"/>
                </a:solidFill>
                <a:latin typeface="Arial" pitchFamily="34" charset="0"/>
                <a:cs typeface="Arial" pitchFamily="34" charset="0"/>
              </a:rPr>
              <a:t>Reduzierung der Verbreitung von HIV in Bevölkerungsgruppen mit hohem Risiko für Infektionen</a:t>
            </a:r>
            <a:r>
              <a:rPr lang="ru-RU" sz="2300" b="1" dirty="0" smtClean="0">
                <a:solidFill>
                  <a:prstClr val="black"/>
                </a:solidFill>
                <a:latin typeface="Arial" pitchFamily="34" charset="0"/>
                <a:cs typeface="Arial" pitchFamily="34" charset="0"/>
              </a:rPr>
              <a:t> </a:t>
            </a:r>
            <a:endParaRPr lang="ru-RU" sz="2300" b="1" dirty="0">
              <a:solidFill>
                <a:prstClr val="black"/>
              </a:solidFill>
              <a:latin typeface="Arial" pitchFamily="34" charset="0"/>
              <a:cs typeface="Arial" pitchFamily="34" charset="0"/>
            </a:endParaRPr>
          </a:p>
        </p:txBody>
      </p:sp>
      <p:pic>
        <p:nvPicPr>
          <p:cNvPr id="7"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Autofit/>
          </a:bodyPr>
          <a:lstStyle/>
          <a:p>
            <a:r>
              <a:rPr lang="de-DE" sz="2800" b="1" dirty="0">
                <a:latin typeface="Arial" pitchFamily="34" charset="0"/>
                <a:cs typeface="Arial" pitchFamily="34" charset="0"/>
              </a:rPr>
              <a:t>Konzeption nachhaltiger Entwicklung des Systems von Prävention, Behandlung, </a:t>
            </a:r>
            <a:r>
              <a:rPr lang="de-DE" sz="2800" b="1" dirty="0" smtClean="0">
                <a:latin typeface="Arial" pitchFamily="34" charset="0"/>
                <a:cs typeface="Arial" pitchFamily="34" charset="0"/>
              </a:rPr>
              <a:t>Betreuung </a:t>
            </a:r>
            <a:r>
              <a:rPr lang="de-DE" sz="2800" b="1" dirty="0">
                <a:latin typeface="Arial" pitchFamily="34" charset="0"/>
                <a:cs typeface="Arial" pitchFamily="34" charset="0"/>
              </a:rPr>
              <a:t>und Unterstützung im Kontext von HIV/AIDS und </a:t>
            </a:r>
            <a:r>
              <a:rPr lang="de-DE" sz="2800" b="1" dirty="0" smtClean="0">
                <a:latin typeface="Arial" pitchFamily="34" charset="0"/>
                <a:cs typeface="Arial" pitchFamily="34" charset="0"/>
              </a:rPr>
              <a:t>Tuberkulose</a:t>
            </a:r>
            <a:endParaRPr lang="ru-RU" sz="2800" dirty="0">
              <a:latin typeface="Arial" pitchFamily="34" charset="0"/>
              <a:cs typeface="Arial" pitchFamily="34" charset="0"/>
            </a:endParaRPr>
          </a:p>
        </p:txBody>
      </p:sp>
      <p:sp>
        <p:nvSpPr>
          <p:cNvPr id="3" name="Содержимое 2"/>
          <p:cNvSpPr>
            <a:spLocks noGrp="1"/>
          </p:cNvSpPr>
          <p:nvPr>
            <p:ph idx="1"/>
          </p:nvPr>
        </p:nvSpPr>
        <p:spPr>
          <a:xfrm>
            <a:off x="467544" y="1916832"/>
            <a:ext cx="8229600" cy="3528392"/>
          </a:xfrm>
        </p:spPr>
        <p:txBody>
          <a:bodyPr/>
          <a:lstStyle/>
          <a:p>
            <a:pPr algn="just"/>
            <a:r>
              <a:rPr lang="de-DE" sz="2500" b="1" dirty="0" smtClean="0">
                <a:latin typeface="Arial" pitchFamily="34" charset="0"/>
                <a:cs typeface="Arial" pitchFamily="34" charset="0"/>
              </a:rPr>
              <a:t>Erreichen der </a:t>
            </a:r>
            <a:r>
              <a:rPr lang="ru-RU" sz="2500" b="1" dirty="0" smtClean="0">
                <a:latin typeface="Arial" pitchFamily="34" charset="0"/>
                <a:cs typeface="Arial" pitchFamily="34" charset="0"/>
              </a:rPr>
              <a:t>90-90-90</a:t>
            </a:r>
            <a:r>
              <a:rPr lang="de-DE" sz="2500" b="1" dirty="0" smtClean="0">
                <a:latin typeface="Arial" pitchFamily="34" charset="0"/>
                <a:cs typeface="Arial" pitchFamily="34" charset="0"/>
              </a:rPr>
              <a:t> Ziele</a:t>
            </a:r>
            <a:endParaRPr lang="ru-RU" sz="2500" b="1" dirty="0" smtClean="0">
              <a:latin typeface="Arial" pitchFamily="34" charset="0"/>
              <a:cs typeface="Arial" pitchFamily="34" charset="0"/>
            </a:endParaRPr>
          </a:p>
          <a:p>
            <a:pPr algn="just"/>
            <a:r>
              <a:rPr lang="de-DE" sz="2500" b="1" dirty="0" smtClean="0">
                <a:latin typeface="Arial" pitchFamily="34" charset="0"/>
                <a:cs typeface="Arial" pitchFamily="34" charset="0"/>
              </a:rPr>
              <a:t>Stabile Finanzierung von Maßnahmen</a:t>
            </a:r>
            <a:endParaRPr lang="ru-RU" sz="2500" b="1" dirty="0" smtClean="0">
              <a:latin typeface="Arial" pitchFamily="34" charset="0"/>
              <a:cs typeface="Arial" pitchFamily="34" charset="0"/>
            </a:endParaRPr>
          </a:p>
          <a:p>
            <a:pPr algn="just"/>
            <a:r>
              <a:rPr lang="de-DE" sz="2500" b="1" dirty="0" smtClean="0">
                <a:latin typeface="Arial" pitchFamily="34" charset="0"/>
                <a:cs typeface="Arial" pitchFamily="34" charset="0"/>
              </a:rPr>
              <a:t>Effektives System des Ankaufs von ART Präparaten</a:t>
            </a:r>
            <a:endParaRPr lang="ru-RU" sz="2500" b="1" dirty="0" smtClean="0">
              <a:latin typeface="Arial" pitchFamily="34" charset="0"/>
              <a:cs typeface="Arial" pitchFamily="34" charset="0"/>
            </a:endParaRPr>
          </a:p>
          <a:p>
            <a:pPr algn="just"/>
            <a:r>
              <a:rPr lang="de-DE" sz="2500" b="1" dirty="0" smtClean="0">
                <a:latin typeface="Arial" pitchFamily="34" charset="0"/>
                <a:cs typeface="Arial" pitchFamily="34" charset="0"/>
              </a:rPr>
              <a:t>Optimierung des Systems von Diagnostik und Behandlung von HIV</a:t>
            </a:r>
            <a:endParaRPr lang="ru-RU" sz="2500" b="1" dirty="0" smtClean="0">
              <a:latin typeface="Arial" pitchFamily="34" charset="0"/>
              <a:cs typeface="Arial" pitchFamily="34" charset="0"/>
            </a:endParaRPr>
          </a:p>
          <a:p>
            <a:pPr algn="just"/>
            <a:r>
              <a:rPr lang="de-DE" sz="2500" b="1" dirty="0" smtClean="0">
                <a:latin typeface="Arial" pitchFamily="34" charset="0"/>
                <a:cs typeface="Arial" pitchFamily="34" charset="0"/>
              </a:rPr>
              <a:t>Erhöhung der Therapietreue</a:t>
            </a:r>
            <a:endParaRPr lang="ru-RU" sz="2500" b="1" dirty="0" smtClean="0">
              <a:latin typeface="Arial" pitchFamily="34" charset="0"/>
              <a:cs typeface="Arial" pitchFamily="34" charset="0"/>
            </a:endParaRPr>
          </a:p>
          <a:p>
            <a:pPr algn="just"/>
            <a:r>
              <a:rPr lang="de-DE" sz="2500" b="1" dirty="0" smtClean="0">
                <a:latin typeface="Arial" pitchFamily="34" charset="0"/>
                <a:cs typeface="Arial" pitchFamily="34" charset="0"/>
              </a:rPr>
              <a:t>Soziale und andere Hilfen für Menschen mit HIV unter Hinzuziehung von gemeinnützigen Organisationen</a:t>
            </a:r>
            <a:endParaRPr lang="ru-RU" sz="2500" b="1" dirty="0">
              <a:latin typeface="Arial" pitchFamily="34" charset="0"/>
              <a:cs typeface="Arial" pitchFamily="34" charset="0"/>
            </a:endParaRPr>
          </a:p>
        </p:txBody>
      </p:sp>
      <p:pic>
        <p:nvPicPr>
          <p:cNvPr id="5"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1143000"/>
          </a:xfrm>
        </p:spPr>
        <p:txBody>
          <a:bodyPr>
            <a:normAutofit fontScale="90000"/>
          </a:bodyPr>
          <a:lstStyle/>
          <a:p>
            <a:r>
              <a:rPr lang="en-US" sz="4000" b="1" dirty="0" smtClean="0">
                <a:latin typeface="Arial" charset="0"/>
              </a:rPr>
              <a:t>90–90–90 – ZIELE</a:t>
            </a:r>
            <a:r>
              <a:rPr lang="ru-RU" sz="4000" b="1" dirty="0" smtClean="0">
                <a:latin typeface="Arial" charset="0"/>
              </a:rPr>
              <a:t>, </a:t>
            </a:r>
            <a:r>
              <a:rPr lang="de-DE" sz="4000" b="1" dirty="0" smtClean="0">
                <a:latin typeface="Arial" charset="0"/>
              </a:rPr>
              <a:t>DIE ZUR BEENDIGUNG DER HIV EPIDEMIE BEITRAGEN</a:t>
            </a:r>
            <a:endParaRPr lang="ru-RU" sz="4000" b="1" dirty="0" smtClean="0">
              <a:latin typeface="Arial" charset="0"/>
            </a:endParaRPr>
          </a:p>
        </p:txBody>
      </p:sp>
      <p:sp>
        <p:nvSpPr>
          <p:cNvPr id="3" name="Объект 2"/>
          <p:cNvSpPr>
            <a:spLocks noGrp="1"/>
          </p:cNvSpPr>
          <p:nvPr>
            <p:ph idx="1"/>
          </p:nvPr>
        </p:nvSpPr>
        <p:spPr>
          <a:xfrm>
            <a:off x="467544" y="2132856"/>
            <a:ext cx="8229600" cy="3402013"/>
          </a:xfrm>
        </p:spPr>
        <p:txBody>
          <a:bodyPr/>
          <a:lstStyle/>
          <a:p>
            <a:pPr algn="just"/>
            <a:r>
              <a:rPr lang="de-DE" dirty="0" smtClean="0">
                <a:latin typeface="Arial" charset="0"/>
              </a:rPr>
              <a:t>Die Republik Belarus hat sich ambitionierte Ziele gesetzt, um Menschen mit HIV in antiretrovirale Therapie zu bringen</a:t>
            </a:r>
            <a:r>
              <a:rPr lang="en-US" dirty="0" smtClean="0">
                <a:latin typeface="Arial" charset="0"/>
              </a:rPr>
              <a:t>: </a:t>
            </a:r>
          </a:p>
          <a:p>
            <a:pPr algn="just"/>
            <a:r>
              <a:rPr lang="en-US" dirty="0" smtClean="0">
                <a:latin typeface="Arial" charset="0"/>
              </a:rPr>
              <a:t>2017 – 10 8885</a:t>
            </a:r>
          </a:p>
          <a:p>
            <a:pPr algn="just"/>
            <a:r>
              <a:rPr lang="en-US" dirty="0" smtClean="0">
                <a:latin typeface="Arial" charset="0"/>
              </a:rPr>
              <a:t>2018 – 16 279</a:t>
            </a:r>
          </a:p>
          <a:p>
            <a:pPr algn="just"/>
            <a:r>
              <a:rPr lang="en-US" dirty="0" smtClean="0">
                <a:latin typeface="Arial" charset="0"/>
              </a:rPr>
              <a:t>2019 – 21 536</a:t>
            </a:r>
          </a:p>
        </p:txBody>
      </p:sp>
      <p:pic>
        <p:nvPicPr>
          <p:cNvPr id="7" name="Picture 5"/>
          <p:cNvPicPr>
            <a:picLocks noChangeAspect="1"/>
          </p:cNvPicPr>
          <p:nvPr/>
        </p:nvPicPr>
        <p:blipFill>
          <a:blip r:embed="rId2" cstate="print"/>
          <a:srcRect/>
          <a:stretch>
            <a:fillRect/>
          </a:stretch>
        </p:blipFill>
        <p:spPr bwMode="auto">
          <a:xfrm>
            <a:off x="0" y="6165304"/>
            <a:ext cx="9144000" cy="5760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0" y="188640"/>
            <a:ext cx="9144000" cy="882650"/>
          </a:xfrm>
        </p:spPr>
        <p:txBody>
          <a:bodyPr>
            <a:normAutofit fontScale="90000"/>
          </a:bodyPr>
          <a:lstStyle/>
          <a:p>
            <a:r>
              <a:rPr lang="ru-RU" sz="2300" b="1" dirty="0" smtClean="0"/>
              <a:t/>
            </a:r>
            <a:br>
              <a:rPr lang="ru-RU" sz="2300" b="1" dirty="0" smtClean="0"/>
            </a:br>
            <a:r>
              <a:rPr lang="de-DE" sz="2300" b="1" dirty="0" smtClean="0"/>
              <a:t>Kaskade der antiretroviralen Therapie im Kontext der </a:t>
            </a:r>
            <a:r>
              <a:rPr lang="en-US" sz="2200" b="1" dirty="0" smtClean="0"/>
              <a:t>"90-90-90“- </a:t>
            </a:r>
            <a:r>
              <a:rPr lang="en-US" sz="2200" b="1" dirty="0" err="1" smtClean="0"/>
              <a:t>Strategien</a:t>
            </a:r>
            <a:r>
              <a:rPr lang="en-US" sz="2200" b="1" dirty="0" smtClean="0"/>
              <a:t> </a:t>
            </a:r>
            <a:r>
              <a:rPr lang="en-US" sz="2200" b="1" dirty="0" err="1" smtClean="0"/>
              <a:t>bei</a:t>
            </a:r>
            <a:r>
              <a:rPr lang="en-US" sz="2200" b="1" dirty="0" smtClean="0"/>
              <a:t> </a:t>
            </a:r>
            <a:r>
              <a:rPr lang="en-US" sz="2200" b="1" dirty="0" err="1" smtClean="0"/>
              <a:t>Erwartung</a:t>
            </a:r>
            <a:r>
              <a:rPr lang="en-US" sz="2200" b="1" dirty="0" smtClean="0"/>
              <a:t> </a:t>
            </a:r>
            <a:r>
              <a:rPr lang="en-US" sz="2200" b="1" dirty="0" err="1" smtClean="0"/>
              <a:t>einer</a:t>
            </a:r>
            <a:r>
              <a:rPr lang="en-US" sz="2200" b="1" dirty="0" smtClean="0"/>
              <a:t> </a:t>
            </a:r>
            <a:r>
              <a:rPr lang="en-US" sz="2200" b="1" dirty="0" err="1" smtClean="0"/>
              <a:t>Patientenanzahl</a:t>
            </a:r>
            <a:r>
              <a:rPr lang="en-US" sz="2200" b="1" dirty="0" smtClean="0"/>
              <a:t> </a:t>
            </a:r>
            <a:r>
              <a:rPr lang="en-US" sz="2200" b="1" dirty="0" err="1" smtClean="0"/>
              <a:t>mit</a:t>
            </a:r>
            <a:r>
              <a:rPr lang="en-US" sz="2200" b="1" dirty="0" smtClean="0"/>
              <a:t> HIV von 25370 Menschen</a:t>
            </a:r>
            <a:r>
              <a:rPr lang="ru-RU" sz="2200" b="1" dirty="0" smtClean="0">
                <a:solidFill>
                  <a:srgbClr val="002060"/>
                </a:solidFill>
                <a:latin typeface="Arial" charset="0"/>
                <a:cs typeface="Arial" charset="0"/>
              </a:rPr>
              <a:t/>
            </a:r>
            <a:br>
              <a:rPr lang="ru-RU" sz="2200" b="1" dirty="0" smtClean="0">
                <a:solidFill>
                  <a:srgbClr val="002060"/>
                </a:solidFill>
                <a:latin typeface="Arial" charset="0"/>
                <a:cs typeface="Arial" charset="0"/>
              </a:rPr>
            </a:br>
            <a:endParaRPr lang="ru-RU" sz="2200" dirty="0" smtClean="0">
              <a:solidFill>
                <a:srgbClr val="002060"/>
              </a:solidFill>
              <a:latin typeface="Arial" charset="0"/>
              <a:cs typeface="Arial" charset="0"/>
            </a:endParaRPr>
          </a:p>
        </p:txBody>
      </p:sp>
      <p:graphicFrame>
        <p:nvGraphicFramePr>
          <p:cNvPr id="19485" name="Object 29"/>
          <p:cNvGraphicFramePr>
            <a:graphicFrameLocks noChangeAspect="1"/>
          </p:cNvGraphicFramePr>
          <p:nvPr>
            <p:extLst>
              <p:ext uri="{D42A27DB-BD31-4B8C-83A1-F6EECF244321}">
                <p14:modId xmlns:p14="http://schemas.microsoft.com/office/powerpoint/2010/main" val="1244851884"/>
              </p:ext>
            </p:extLst>
          </p:nvPr>
        </p:nvGraphicFramePr>
        <p:xfrm>
          <a:off x="0" y="1214822"/>
          <a:ext cx="9434513" cy="4806950"/>
        </p:xfrm>
        <a:graphic>
          <a:graphicData uri="http://schemas.openxmlformats.org/presentationml/2006/ole">
            <mc:AlternateContent xmlns:mc="http://schemas.openxmlformats.org/markup-compatibility/2006">
              <mc:Choice xmlns:v="urn:schemas-microsoft-com:vml" Requires="v">
                <p:oleObj spid="_x0000_s4124" name="Диаграмма" r:id="rId3" imgW="6972244" imgH="3552961" progId="Excel.Chart.8">
                  <p:embed/>
                </p:oleObj>
              </mc:Choice>
              <mc:Fallback>
                <p:oleObj name="Диаграмма" r:id="rId3" imgW="6972244" imgH="3552961" progId="Excel.Char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14822"/>
                        <a:ext cx="9434513" cy="480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8" name="Picture 5"/>
          <p:cNvPicPr>
            <a:picLocks noChangeAspect="1"/>
          </p:cNvPicPr>
          <p:nvPr/>
        </p:nvPicPr>
        <p:blipFill>
          <a:blip r:embed="rId5" cstate="print"/>
          <a:srcRect/>
          <a:stretch>
            <a:fillRect/>
          </a:stretch>
        </p:blipFill>
        <p:spPr bwMode="auto">
          <a:xfrm>
            <a:off x="0" y="6165304"/>
            <a:ext cx="9144000" cy="576063"/>
          </a:xfrm>
          <a:prstGeom prst="rect">
            <a:avLst/>
          </a:prstGeom>
          <a:noFill/>
          <a:ln w="9525">
            <a:noFill/>
            <a:miter lim="800000"/>
            <a:headEnd/>
            <a:tailEnd/>
          </a:ln>
        </p:spPr>
      </p:pic>
      <p:sp>
        <p:nvSpPr>
          <p:cNvPr id="2" name="Textfeld 1"/>
          <p:cNvSpPr txBox="1"/>
          <p:nvPr/>
        </p:nvSpPr>
        <p:spPr>
          <a:xfrm>
            <a:off x="6804248" y="1557034"/>
            <a:ext cx="1008112" cy="400110"/>
          </a:xfrm>
          <a:prstGeom prst="rect">
            <a:avLst/>
          </a:prstGeom>
          <a:solidFill>
            <a:schemeClr val="accent1">
              <a:lumMod val="40000"/>
              <a:lumOff val="60000"/>
            </a:schemeClr>
          </a:solidFill>
        </p:spPr>
        <p:txBody>
          <a:bodyPr wrap="square" rtlCol="0">
            <a:spAutoFit/>
          </a:bodyPr>
          <a:lstStyle/>
          <a:p>
            <a:r>
              <a:rPr lang="de-DE" sz="2000" b="1" dirty="0" smtClean="0"/>
              <a:t>Ziel</a:t>
            </a:r>
            <a:endParaRPr lang="de-DE" sz="2000" b="1" dirty="0"/>
          </a:p>
        </p:txBody>
      </p:sp>
      <p:sp>
        <p:nvSpPr>
          <p:cNvPr id="4" name="Textfeld 3"/>
          <p:cNvSpPr txBox="1"/>
          <p:nvPr/>
        </p:nvSpPr>
        <p:spPr>
          <a:xfrm>
            <a:off x="6804248" y="1957144"/>
            <a:ext cx="1008112" cy="400110"/>
          </a:xfrm>
          <a:prstGeom prst="rect">
            <a:avLst/>
          </a:prstGeom>
          <a:solidFill>
            <a:schemeClr val="accent1">
              <a:lumMod val="40000"/>
              <a:lumOff val="60000"/>
            </a:schemeClr>
          </a:solidFill>
        </p:spPr>
        <p:txBody>
          <a:bodyPr wrap="square" rtlCol="0">
            <a:spAutoFit/>
          </a:bodyPr>
          <a:lstStyle/>
          <a:p>
            <a:r>
              <a:rPr lang="de-DE" sz="2000" b="1" dirty="0" smtClean="0"/>
              <a:t>Aktuell</a:t>
            </a:r>
            <a:endParaRPr lang="de-DE" sz="2000" b="1" dirty="0"/>
          </a:p>
        </p:txBody>
      </p:sp>
      <p:sp>
        <p:nvSpPr>
          <p:cNvPr id="5" name="Textfeld 4"/>
          <p:cNvSpPr txBox="1"/>
          <p:nvPr/>
        </p:nvSpPr>
        <p:spPr>
          <a:xfrm>
            <a:off x="1187624" y="5157192"/>
            <a:ext cx="2376264" cy="276999"/>
          </a:xfrm>
          <a:prstGeom prst="rect">
            <a:avLst/>
          </a:prstGeom>
          <a:solidFill>
            <a:schemeClr val="accent6">
              <a:lumMod val="60000"/>
              <a:lumOff val="40000"/>
            </a:schemeClr>
          </a:solidFill>
        </p:spPr>
        <p:txBody>
          <a:bodyPr wrap="square" rtlCol="0">
            <a:spAutoFit/>
          </a:bodyPr>
          <a:lstStyle/>
          <a:p>
            <a:r>
              <a:rPr lang="de-DE" sz="1200" b="1" dirty="0" smtClean="0"/>
              <a:t>Gesamtzahl der Menschen mit HIV</a:t>
            </a:r>
            <a:endParaRPr lang="de-DE" sz="1200" b="1" dirty="0"/>
          </a:p>
        </p:txBody>
      </p:sp>
      <p:sp>
        <p:nvSpPr>
          <p:cNvPr id="7" name="Textfeld 6"/>
          <p:cNvSpPr txBox="1"/>
          <p:nvPr/>
        </p:nvSpPr>
        <p:spPr>
          <a:xfrm>
            <a:off x="3563888" y="5157191"/>
            <a:ext cx="1512168" cy="276999"/>
          </a:xfrm>
          <a:prstGeom prst="rect">
            <a:avLst/>
          </a:prstGeom>
          <a:solidFill>
            <a:schemeClr val="accent6">
              <a:lumMod val="60000"/>
              <a:lumOff val="40000"/>
            </a:schemeClr>
          </a:solidFill>
        </p:spPr>
        <p:txBody>
          <a:bodyPr wrap="square" rtlCol="0">
            <a:spAutoFit/>
          </a:bodyPr>
          <a:lstStyle/>
          <a:p>
            <a:pPr algn="ctr"/>
            <a:r>
              <a:rPr lang="de-DE" sz="1200" b="1" dirty="0" smtClean="0"/>
              <a:t>In Behandlung</a:t>
            </a:r>
            <a:endParaRPr lang="de-DE" sz="1200" b="1" dirty="0"/>
          </a:p>
        </p:txBody>
      </p:sp>
      <p:sp>
        <p:nvSpPr>
          <p:cNvPr id="9" name="Textfeld 8"/>
          <p:cNvSpPr txBox="1"/>
          <p:nvPr/>
        </p:nvSpPr>
        <p:spPr>
          <a:xfrm>
            <a:off x="5292080" y="5157191"/>
            <a:ext cx="2916324" cy="646331"/>
          </a:xfrm>
          <a:prstGeom prst="rect">
            <a:avLst/>
          </a:prstGeom>
          <a:solidFill>
            <a:schemeClr val="accent6">
              <a:lumMod val="60000"/>
              <a:lumOff val="40000"/>
            </a:schemeClr>
          </a:solidFill>
        </p:spPr>
        <p:txBody>
          <a:bodyPr wrap="square" rtlCol="0">
            <a:spAutoFit/>
          </a:bodyPr>
          <a:lstStyle/>
          <a:p>
            <a:r>
              <a:rPr lang="de-DE" sz="1200" b="1" dirty="0" smtClean="0"/>
              <a:t>Ohne nachweisbare Viruslast</a:t>
            </a:r>
          </a:p>
          <a:p>
            <a:endParaRPr lang="de-DE" sz="1200" b="1" dirty="0"/>
          </a:p>
          <a:p>
            <a:endParaRPr lang="de-DE" sz="1200" b="1"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3-1 Беларусь Мигаль Т.Ф.Программно-целевое планирование(01.11.2016)">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 UNAIDS rus</Template>
  <TotalTime>0</TotalTime>
  <Words>1282</Words>
  <Application>Microsoft Office PowerPoint</Application>
  <PresentationFormat>Bildschirmpräsentation (4:3)</PresentationFormat>
  <Paragraphs>184</Paragraphs>
  <Slides>22</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2</vt:i4>
      </vt:variant>
      <vt:variant>
        <vt:lpstr>Folientitel</vt:lpstr>
      </vt:variant>
      <vt:variant>
        <vt:i4>22</vt:i4>
      </vt:variant>
    </vt:vector>
  </HeadingPairs>
  <TitlesOfParts>
    <vt:vector size="30" baseType="lpstr">
      <vt:lpstr>Arial</vt:lpstr>
      <vt:lpstr>Arial Narrow</vt:lpstr>
      <vt:lpstr>Calibri</vt:lpstr>
      <vt:lpstr>Symbol</vt:lpstr>
      <vt:lpstr>Wingdings</vt:lpstr>
      <vt:lpstr>3-1 Беларусь Мигаль Т.Ф.Программно-целевое планирование(01.11.2016)</vt:lpstr>
      <vt:lpstr>Worksheet</vt:lpstr>
      <vt:lpstr>Диаграмма</vt:lpstr>
      <vt:lpstr>PowerPoint-Präsentation</vt:lpstr>
      <vt:lpstr>DYNAMIK DER REGISTRIERUNG VON HIV FÄLLEN IN DER REPUBLIK BELARUS (2006-2016)  </vt:lpstr>
      <vt:lpstr>PowerPoint-Präsentation</vt:lpstr>
      <vt:lpstr>PowerPoint-Präsentation</vt:lpstr>
      <vt:lpstr>PowerPoint-Präsentation</vt:lpstr>
      <vt:lpstr>PowerPoint-Präsentation</vt:lpstr>
      <vt:lpstr>Konzeption nachhaltiger Entwicklung des Systems von Prävention, Behandlung, Betreuung und Unterstützung im Kontext von HIV/AIDS und Tuberkulose</vt:lpstr>
      <vt:lpstr>90–90–90 – ZIELE, DIE ZUR BEENDIGUNG DER HIV EPIDEMIE BEITRAGEN</vt:lpstr>
      <vt:lpstr> Kaskade der antiretroviralen Therapie im Kontext der "90-90-90“- Strategien bei Erwartung einer Patientenanzahl mit HIV von 25370 Menschen </vt:lpstr>
      <vt:lpstr>Schema der ART</vt:lpstr>
      <vt:lpstr>PowerPoint-Präsentation</vt:lpstr>
      <vt:lpstr>PowerPoint-Präsentation</vt:lpstr>
      <vt:lpstr>ART im Strafvollzug</vt:lpstr>
      <vt:lpstr>Mutter-Kind-Übertragung </vt:lpstr>
      <vt:lpstr>Ausweitung des Zugangs zu kostengünstig antiretroviralen Präparaten</vt:lpstr>
      <vt:lpstr>Probleme der Finanzierung von HIV Programmen</vt:lpstr>
      <vt:lpstr>Prioritäre Arbeitsrichtungen im Kontext im HIV-Bereich </vt:lpstr>
      <vt:lpstr>Beteiligung der Zivilgesellschaft bei der Lösung von Problemen um HIV in Belarus</vt:lpstr>
      <vt:lpstr>Absehbare Probleme der Arbeit im Bereich HIV in den nächsten Jahren</vt:lpstr>
      <vt:lpstr>Reduzierung der Preise für die Behandlung von HIV.</vt:lpstr>
      <vt:lpstr>Regionale und internationale Kooperation, Prioritäten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Врач</dc:creator>
  <cp:lastModifiedBy>Ludger Schmidt</cp:lastModifiedBy>
  <cp:revision>77</cp:revision>
  <dcterms:created xsi:type="dcterms:W3CDTF">2017-10-03T12:19:00Z</dcterms:created>
  <dcterms:modified xsi:type="dcterms:W3CDTF">2017-10-15T20:17:35Z</dcterms:modified>
</cp:coreProperties>
</file>